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5" r:id="rId4"/>
    <p:sldId id="259" r:id="rId5"/>
    <p:sldId id="26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302" r:id="rId16"/>
    <p:sldId id="303" r:id="rId17"/>
    <p:sldId id="305" r:id="rId18"/>
    <p:sldId id="304" r:id="rId19"/>
    <p:sldId id="306" r:id="rId20"/>
    <p:sldId id="308" r:id="rId21"/>
    <p:sldId id="307" r:id="rId22"/>
    <p:sldId id="309" r:id="rId23"/>
    <p:sldId id="314" r:id="rId24"/>
    <p:sldId id="31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Rogachev" initials="Y" lastIdx="1" clrIdx="0">
    <p:extLst>
      <p:ext uri="{19B8F6BF-5375-455C-9EA6-DF929625EA0E}">
        <p15:presenceInfo xmlns:p15="http://schemas.microsoft.com/office/powerpoint/2012/main" userId="YRogach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8"/>
    <a:srgbClr val="403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714" autoAdjust="0"/>
  </p:normalViewPr>
  <p:slideViewPr>
    <p:cSldViewPr snapToGrid="0">
      <p:cViewPr varScale="1">
        <p:scale>
          <a:sx n="83" d="100"/>
          <a:sy n="83" d="100"/>
        </p:scale>
        <p:origin x="101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2T15:40:54.94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B39AC-172F-4627-BE54-E8D726A3311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17838-8A90-47F7-BD82-1737DF7AC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8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E547C-DD08-4CA5-902B-EDE9A2970EFD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0B22B-2543-43ED-8FBA-CEDCA6822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6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8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7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7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53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4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0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22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4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742930"/>
            <a:ext cx="10018713" cy="3124201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2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9833445" y="5371167"/>
            <a:ext cx="1037291" cy="5926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cap="none">
                <a:ln w="3175" cmpd="sng">
                  <a:noFill/>
                </a:ln>
                <a:solidFill>
                  <a:srgbClr val="0069B8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ИНФО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1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9833445" y="5371167"/>
            <a:ext cx="1037291" cy="5926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cap="none">
                <a:ln w="3175" cmpd="sng">
                  <a:noFill/>
                </a:ln>
                <a:solidFill>
                  <a:srgbClr val="0069B8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ИНФО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7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2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833445" y="5371167"/>
            <a:ext cx="1037291" cy="5926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ИНФО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2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6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33445" y="5371167"/>
            <a:ext cx="1037291" cy="5926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ИНФО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2C32DC-1FE5-49D3-AEF6-6C1F55D304C6}" type="datetimeFigureOut">
              <a:rPr lang="ru-RU" smtClean="0"/>
              <a:t>13/10/16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09FCAF-5C78-4EB5-B84A-0B085D2AA1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52" y="5736291"/>
            <a:ext cx="327383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2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000" b="1" kern="1200" cap="none">
          <a:ln w="3175" cmpd="sng">
            <a:noFill/>
          </a:ln>
          <a:solidFill>
            <a:srgbClr val="0069B8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926" y="1995942"/>
            <a:ext cx="10018713" cy="1160214"/>
          </a:xfrm>
        </p:spPr>
        <p:txBody>
          <a:bodyPr>
            <a:noAutofit/>
          </a:bodyPr>
          <a:lstStyle/>
          <a:p>
            <a:r>
              <a:rPr lang="ru-RU" sz="4000" dirty="0" smtClean="0"/>
              <a:t>Этапы </a:t>
            </a:r>
            <a:r>
              <a:rPr lang="ru-RU" sz="4000" dirty="0" smtClean="0"/>
              <a:t>внедрения </a:t>
            </a:r>
            <a:r>
              <a:rPr lang="en-US" sz="4000" dirty="0" smtClean="0"/>
              <a:t>BIM</a:t>
            </a:r>
            <a:r>
              <a:rPr lang="ru-RU" sz="4000" dirty="0" smtClean="0"/>
              <a:t> – технологий в дорожной отрасли</a:t>
            </a:r>
            <a:endParaRPr lang="ru-RU" sz="4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0565" y="4237696"/>
            <a:ext cx="5580235" cy="17567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Рогачёв И.В.</a:t>
            </a:r>
          </a:p>
          <a:p>
            <a:pPr algn="l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группы информационного моделирования</a:t>
            </a:r>
          </a:p>
          <a:p>
            <a:pPr algn="l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Стройпроект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ИНФО»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68000" y="2739268"/>
            <a:ext cx="10018713" cy="86669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внедрения </a:t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дорожной отрасли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внедрения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дорожной отрасли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1703989"/>
            <a:ext cx="12062998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 и анализ технологий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 подготовки регламентов и технологий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Пилотные проекты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регламентов полного цикла. Адаптация решений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Масштабирование решений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внедрения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дорожной отрасли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036154"/>
            <a:ext cx="12062998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24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Данный этап практически отсутствует у </a:t>
            </a:r>
            <a:r>
              <a:rPr lang="en-US" altLang="ru-RU" sz="24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ПГС</a:t>
            </a:r>
          </a:p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endParaRPr lang="ru-RU" altLang="ru-RU" sz="2400" i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Внутренний анализ отрасли\предприятия на степень готовности к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endParaRPr lang="ru-RU" altLang="ru-RU" sz="2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и проработка технологических решений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Выбор стратегии к внедрению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4521" y="995842"/>
            <a:ext cx="873829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 и анализ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3727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внедрения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дорожной отрасли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421619"/>
            <a:ext cx="12062998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Выбор программных платформ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Детальная проработка и описание технологии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Макетирование системы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регламентов, шаблонов и нормативной базы пилотных проектов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Формируются требования и методика оценки стоимости и трудоемкости информационных моделей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8804" y="995842"/>
            <a:ext cx="8429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 подготовки регламентов и технологий</a:t>
            </a:r>
            <a:endParaRPr lang="ru-RU" alt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внедрения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дорожной отрасли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421619"/>
            <a:ext cx="12062998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Выбор групп\компаний реализации проектов, на основе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регламентов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выполнения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проекта и других регламентов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Выполнение пилотных проектов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хода выполнения пилотных проектов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полученных результатов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7059" y="978164"/>
            <a:ext cx="379321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Пилотные проекты</a:t>
            </a:r>
            <a:endParaRPr lang="ru-RU" alt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внедрения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дорожной отрасли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421619"/>
            <a:ext cx="12062998" cy="380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стандарта, в виде комплекса регламентов и нормативов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Производится адаптация существующего программного обеспечения под нужды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 учетом опыта пилотных проектов</a:t>
            </a:r>
            <a:endParaRPr lang="ru-RU" alt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Уточняются методики оценки стоимости информационных моделей</a:t>
            </a:r>
            <a:endParaRPr lang="ru-RU" alt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Формируется типовая договорная документация</a:t>
            </a:r>
            <a:endParaRPr lang="ru-RU" alt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3433" y="978164"/>
            <a:ext cx="998048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всего цикла регламентов и нормативов</a:t>
            </a:r>
            <a:endParaRPr lang="ru-RU" alt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внедрения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дорожной отрасли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421619"/>
            <a:ext cx="12062998" cy="259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Постепенное внедрение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предприятиях\отделах, получающих максимальную выгоду от применения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 с заказчиками и исполнителями, для включения их в цепочку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5421" y="978164"/>
            <a:ext cx="555652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Масштабирование решений</a:t>
            </a:r>
            <a:endParaRPr lang="ru-RU" alt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68000" y="2739268"/>
            <a:ext cx="10018713" cy="866692"/>
          </a:xfrm>
        </p:spPr>
        <p:txBody>
          <a:bodyPr>
            <a:noAutofit/>
          </a:bodyPr>
          <a:lstStyle/>
          <a:p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Первоначальные этапы внедрения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примере 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ИГ </a:t>
            </a:r>
            <a:r>
              <a:rPr lang="ru-RU" sz="6000" dirty="0" err="1">
                <a:latin typeface="Arial" panose="020B0604020202020204" pitchFamily="34" charset="0"/>
                <a:cs typeface="Arial" panose="020B0604020202020204" pitchFamily="34" charset="0"/>
              </a:rPr>
              <a:t>Стройпроект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 и анализ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4196" y="841229"/>
            <a:ext cx="1130678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24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2014-2015 годах в ИГ </a:t>
            </a:r>
            <a:r>
              <a:rPr lang="ru-RU" altLang="ru-RU" sz="2400" i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Стройпроект</a:t>
            </a:r>
            <a:r>
              <a:rPr lang="ru-RU" altLang="ru-RU" sz="24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были выполнены два подготовительных проекта по изучению применимости технологии </a:t>
            </a:r>
            <a:r>
              <a:rPr lang="en-US" altLang="ru-RU" sz="24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i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задач проектирования, строительства и эксплуатации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западного 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обхода 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Сергиев Посад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системы управления содержанием комплексом сооружений Западного скоростного </a:t>
            </a:r>
            <a:r>
              <a:rPr lang="ru-RU" alt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иаметра , в г. Санкт-Петербург</a:t>
            </a:r>
            <a:endParaRPr lang="ru-RU" alt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97" y="4283554"/>
            <a:ext cx="4049124" cy="227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44" y="4360985"/>
            <a:ext cx="4919240" cy="228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09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 и анализ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421619"/>
            <a:ext cx="1206299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Предварительно была обследована  ИГ </a:t>
            </a:r>
            <a:r>
              <a:rPr lang="ru-RU" altLang="ru-RU" sz="2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Стройпроект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предмет готовности к внедрению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Отрабатывались различные сценарии применения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задач ИГ </a:t>
            </a:r>
            <a:r>
              <a:rPr lang="ru-RU" altLang="ru-RU" sz="24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Стройпроект</a:t>
            </a:r>
            <a:endParaRPr lang="ru-RU" altLang="ru-RU" sz="2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Изучались технологические особенности программного обеспечения</a:t>
            </a:r>
          </a:p>
          <a:p>
            <a:pPr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endParaRPr lang="ru-RU" altLang="ru-RU" sz="2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0120" y="1320097"/>
            <a:ext cx="8347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западного </a:t>
            </a: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обхода </a:t>
            </a: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Сергиев Посад</a:t>
            </a:r>
            <a:endParaRPr lang="ru-RU" alt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595" y="1975236"/>
            <a:ext cx="10801663" cy="312420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различия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ПГС и дорожной отрасли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внедрения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дорожной отрасли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Первоначальные этапы внедрения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примере ИГ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Стройпроект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 и анализ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421619"/>
            <a:ext cx="120629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Были выявлены основные сценарии применения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Получен макет системы 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Получены как положительные, так и отрицательные результаты макетирования</a:t>
            </a: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2933" y="978164"/>
            <a:ext cx="8581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западного объезда г. Сергиев Посад</a:t>
            </a:r>
            <a:endParaRPr lang="ru-RU" alt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 и анализ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421619"/>
            <a:ext cx="12062998" cy="688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Моделирование сооружение и окружающего пространства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Пространственная привязка модели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связанного с элементами сооружения архива документации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Создания структурированных справочников элементов конструкций и дефектов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процессов регистрации дефектов и камеральной обработки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2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2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2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endParaRPr lang="ru-RU" altLang="ru-RU" sz="2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035" y="950766"/>
            <a:ext cx="11015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системы управления содержанием комплексом сооружений Западного скоростного </a:t>
            </a: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диаметра, </a:t>
            </a:r>
            <a:r>
              <a:rPr lang="ru-RU" alt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2195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 и анализ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0935" y="763080"/>
            <a:ext cx="11015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системы управления содержанием комплексом сооружений Западного скоростного </a:t>
            </a: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диаметра, </a:t>
            </a:r>
            <a:r>
              <a:rPr lang="ru-RU" alt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г. Санкт-Петербург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002" y="2220451"/>
            <a:ext cx="12062998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Результаты: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Получена система, отвечающая всем требованиям в рамках надзора за содержанием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Отработаны процедуры работы с системой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 мобильный клиент, с возможностью работы на площадке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Изменено отношение и понимание к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эксплуатации в дорожной отрасли</a:t>
            </a: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пилотных проектов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421619"/>
            <a:ext cx="12062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Переход от макетирования систем к пилотным проектам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Планируется полноценное проектирование в рамках проекта обход г. Сергиев Посад, а не «поднятие модели»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 в области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строительного надзора</a:t>
            </a:r>
          </a:p>
          <a:p>
            <a:pPr marL="342900" indent="-3429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Дальнейшая проработка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эксплуатации</a:t>
            </a:r>
          </a:p>
          <a:p>
            <a:pPr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endParaRPr lang="ru-RU" altLang="ru-RU" sz="2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4690" y="1365719"/>
            <a:ext cx="37579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Ближайшие планы</a:t>
            </a:r>
            <a:endParaRPr lang="ru-RU" alt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002" y="1285978"/>
            <a:ext cx="12062998" cy="634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8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 и анализ технологий</a:t>
            </a:r>
          </a:p>
          <a:p>
            <a:pPr marL="457200" indent="-457200">
              <a:lnSpc>
                <a:spcPts val="8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 подготовки регламентов и технологий</a:t>
            </a:r>
          </a:p>
          <a:p>
            <a:pPr marL="457200" indent="-457200">
              <a:lnSpc>
                <a:spcPts val="8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Пилотные проекты</a:t>
            </a:r>
          </a:p>
          <a:p>
            <a:pPr marL="457200" indent="-457200">
              <a:lnSpc>
                <a:spcPts val="8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регламентов полного цикла. Адаптация решений</a:t>
            </a:r>
          </a:p>
          <a:p>
            <a:pPr marL="457200" indent="-457200">
              <a:lnSpc>
                <a:spcPts val="8000"/>
              </a:lnSpc>
              <a:spcBef>
                <a:spcPts val="350"/>
              </a:spcBef>
              <a:buClr>
                <a:srgbClr val="000000"/>
              </a:buClr>
              <a:buSzPct val="80000"/>
              <a:buFont typeface="+mj-lt"/>
              <a:buAutoNum type="arabicPeriod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Масштабирование решений </a:t>
            </a:r>
          </a:p>
          <a:p>
            <a:pPr marL="457200" indent="-457200">
              <a:lnSpc>
                <a:spcPts val="8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275320" y="1418239"/>
            <a:ext cx="3429000" cy="1305911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Мы здесь</a:t>
            </a:r>
            <a:endParaRPr lang="ru-RU" sz="4000" dirty="0"/>
          </a:p>
        </p:txBody>
      </p:sp>
      <p:sp>
        <p:nvSpPr>
          <p:cNvPr id="3" name="Полилиния 2"/>
          <p:cNvSpPr/>
          <p:nvPr/>
        </p:nvSpPr>
        <p:spPr>
          <a:xfrm>
            <a:off x="5860868" y="2856411"/>
            <a:ext cx="3457303" cy="757085"/>
          </a:xfrm>
          <a:custGeom>
            <a:avLst/>
            <a:gdLst>
              <a:gd name="connsiteX0" fmla="*/ 0 w 3457303"/>
              <a:gd name="connsiteY0" fmla="*/ 696686 h 757085"/>
              <a:gd name="connsiteX1" fmla="*/ 2516777 w 3457303"/>
              <a:gd name="connsiteY1" fmla="*/ 687977 h 757085"/>
              <a:gd name="connsiteX2" fmla="*/ 3457303 w 3457303"/>
              <a:gd name="connsiteY2" fmla="*/ 0 h 75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303" h="757085">
                <a:moveTo>
                  <a:pt x="0" y="696686"/>
                </a:moveTo>
                <a:cubicBezTo>
                  <a:pt x="970280" y="750388"/>
                  <a:pt x="1940560" y="804091"/>
                  <a:pt x="2516777" y="687977"/>
                </a:cubicBezTo>
                <a:cubicBezTo>
                  <a:pt x="3092994" y="571863"/>
                  <a:pt x="3309257" y="175623"/>
                  <a:pt x="345730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3" idx="0"/>
          </p:cNvCxnSpPr>
          <p:nvPr/>
        </p:nvCxnSpPr>
        <p:spPr>
          <a:xfrm flipV="1">
            <a:off x="5860868" y="3524250"/>
            <a:ext cx="351337" cy="28847"/>
          </a:xfrm>
          <a:prstGeom prst="line">
            <a:avLst/>
          </a:prstGeom>
          <a:ln>
            <a:solidFill>
              <a:srgbClr val="0069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60868" y="3549015"/>
            <a:ext cx="351337" cy="800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9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68000" y="2739268"/>
            <a:ext cx="10018713" cy="866692"/>
          </a:xfrm>
        </p:spPr>
        <p:txBody>
          <a:bodyPr>
            <a:noAutofit/>
          </a:bodyPr>
          <a:lstStyle/>
          <a:p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Основные различия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для ПГС и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дорожной отрасли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1448202" y="922162"/>
            <a:ext cx="8723312" cy="657364"/>
          </a:xfrm>
        </p:spPr>
        <p:txBody>
          <a:bodyPr>
            <a:noAutofit/>
          </a:bodyPr>
          <a:lstStyle/>
          <a:p>
            <a:pPr marL="60002" indent="0" algn="ctr">
              <a:buFont typeface="Wingdings" charset="2"/>
              <a:buNone/>
              <a:defRPr/>
            </a:pPr>
            <a:r>
              <a:rPr lang="en-US" sz="3600" dirty="0" smtClean="0"/>
              <a:t>BIM </a:t>
            </a:r>
            <a:r>
              <a:rPr lang="ru-RU" sz="3600" dirty="0" err="1" smtClean="0"/>
              <a:t>мультидисциплинарен</a:t>
            </a:r>
            <a:endParaRPr lang="ru-RU" sz="3600" dirty="0" smtClean="0"/>
          </a:p>
          <a:p>
            <a:pPr marL="60002" indent="0">
              <a:buFont typeface="Wingdings" charset="2"/>
              <a:buNone/>
              <a:defRPr/>
            </a:pP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5646" y="1575338"/>
            <a:ext cx="3206529" cy="884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5039" y="2918285"/>
            <a:ext cx="3206529" cy="881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444" y="4265269"/>
            <a:ext cx="3206529" cy="884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2444" y="5653179"/>
            <a:ext cx="3206529" cy="884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5646" y="1574914"/>
            <a:ext cx="2688617" cy="88145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13008" y="1772412"/>
            <a:ext cx="3115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</a:rPr>
              <a:t>Документация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5646" y="2911279"/>
            <a:ext cx="2875254" cy="8954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5646" y="4272862"/>
            <a:ext cx="741654" cy="88441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5260308" y="1577339"/>
            <a:ext cx="414367" cy="480124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809857" y="3793016"/>
            <a:ext cx="61930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/>
              <a:t>Совпадение с </a:t>
            </a:r>
            <a:r>
              <a:rPr lang="en-US" altLang="ru-RU" sz="2800" dirty="0"/>
              <a:t>BIM </a:t>
            </a:r>
            <a:r>
              <a:rPr lang="ru-RU" altLang="ru-RU" sz="2800" dirty="0"/>
              <a:t>для ПГС на 60 - </a:t>
            </a:r>
            <a:r>
              <a:rPr lang="ru-RU" altLang="ru-RU" sz="2800" dirty="0" smtClean="0"/>
              <a:t>70</a:t>
            </a:r>
            <a:r>
              <a:rPr lang="ru-RU" altLang="ru-RU" sz="2800" dirty="0"/>
              <a:t>%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826335" y="1678247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70%</a:t>
            </a:r>
            <a:endParaRPr lang="ru-R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3826335" y="316692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80%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826335" y="4460987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3</a:t>
            </a:r>
            <a:r>
              <a:rPr lang="ru-RU" sz="3200" dirty="0" smtClean="0"/>
              <a:t>0%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924117" y="6009249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60%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5646" y="5660772"/>
            <a:ext cx="2034858" cy="88441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613007" y="5848897"/>
            <a:ext cx="3115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Процессы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595603" y="4460987"/>
            <a:ext cx="3115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</a:rPr>
              <a:t>Технология</a:t>
            </a: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606210" y="3120755"/>
            <a:ext cx="3115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2400" dirty="0" smtClean="0">
                <a:solidFill>
                  <a:schemeClr val="bg1"/>
                </a:solidFill>
              </a:rPr>
              <a:t>BIM</a:t>
            </a:r>
            <a:r>
              <a:rPr lang="ru-RU" altLang="ru-RU" sz="2400" dirty="0" smtClean="0">
                <a:solidFill>
                  <a:schemeClr val="bg1"/>
                </a:solidFill>
              </a:rPr>
              <a:t> -команда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9" grpId="0" animBg="1"/>
      <p:bldP spid="23" grpId="0" animBg="1"/>
      <p:bldP spid="24" grpId="0"/>
      <p:bldP spid="25" grpId="0"/>
      <p:bldP spid="26" grpId="0"/>
      <p:bldP spid="27" grpId="0"/>
      <p:bldP spid="28" grpId="0"/>
      <p:bldP spid="30" grpId="0" animBg="1"/>
      <p:bldP spid="2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различия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ПГС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дорожной отрасли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243170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Разница в уровне готовности программного обеспечения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9002" y="2421619"/>
            <a:ext cx="12062998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 глубокой интеллектуальности объектов, с сохранением связей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все программные комплексы поддерживают полный цикл проектирования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Отсутствие решений для ряда разделов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 с большими массивами данных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различия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ПГС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дорожной отрасли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243170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Очень широкий набор специальностей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199" y="2176521"/>
            <a:ext cx="11642451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специальностей участвующих в дорожном проектировании значительно превышает список ПГС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каждой специальности необходим свой программный комплекс, с поддержкой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endParaRPr lang="ru-RU" altLang="ru-RU" sz="24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Сложности с организацией и описанием процесса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Технические проблемы с получением единой информационной модели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198" y="2848124"/>
            <a:ext cx="11845482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 возможности создавать решения на основе общей структуры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2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различия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ПГС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дорожной отрасли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243170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Отсутствие единого стандарта обмена информации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199" y="2176521"/>
            <a:ext cx="11642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 официально принятого единого стандарта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IFC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инфраструктуры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9" y="182881"/>
            <a:ext cx="10685920" cy="65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9" y="182881"/>
            <a:ext cx="10749983" cy="651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8" y="217214"/>
            <a:ext cx="10731534" cy="651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различия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ПГС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дорожной отрасли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243170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Технологические особенности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199" y="2176521"/>
            <a:ext cx="1164245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решаемые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ПГС могут серьезно отличаться от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дорожной отрасли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Сценарии </a:t>
            </a:r>
            <a:r>
              <a:rPr lang="en-US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также значительно отличаются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r>
              <a:rPr lang="ru-RU" alt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Необходима проработка этого раздела </a:t>
            </a:r>
          </a:p>
          <a:p>
            <a:pPr marL="457200" indent="-457200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buFontTx/>
              <a:buChar char="-"/>
              <a:defRPr/>
            </a:pPr>
            <a:endParaRPr lang="ru-RU" altLang="ru-RU" sz="3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2881"/>
            <a:ext cx="10018713" cy="866692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Основные различия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для ПГС и дорог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243170"/>
            <a:ext cx="12192000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50"/>
              </a:spcBef>
              <a:buClr>
                <a:srgbClr val="000000"/>
              </a:buClr>
              <a:buSzPct val="80000"/>
              <a:defRPr/>
            </a:pPr>
            <a:r>
              <a:rPr lang="ru-RU" alt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Технологические особенности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7" y="1415585"/>
            <a:ext cx="11959246" cy="54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1125</TotalTime>
  <Words>747</Words>
  <Application>Microsoft Office PowerPoint</Application>
  <PresentationFormat>Широкоэкранный</PresentationFormat>
  <Paragraphs>130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Wingdings</vt:lpstr>
      <vt:lpstr>Параллакс</vt:lpstr>
      <vt:lpstr>Этапы внедрения BIM – технологий в дорожной отрасли</vt:lpstr>
      <vt:lpstr>Содержание</vt:lpstr>
      <vt:lpstr>Основные различия BIM для ПГС и дорожной отрасли</vt:lpstr>
      <vt:lpstr>Презентация PowerPoint</vt:lpstr>
      <vt:lpstr>Основные различия BIM для ПГС и дорожной отрасли</vt:lpstr>
      <vt:lpstr>Основные различия BIM для ПГС и дорожной отрасли </vt:lpstr>
      <vt:lpstr>Основные различия BIM для ПГС и дорожной отрасли</vt:lpstr>
      <vt:lpstr>Основные различия BIM для ПГС и дорожной отрасли</vt:lpstr>
      <vt:lpstr>Основные различия BIM для ПГС и дорог</vt:lpstr>
      <vt:lpstr>Этапы внедрения  BIM для дорожной отрасли</vt:lpstr>
      <vt:lpstr>Этапы внедрения BIM для дорожной отрасли</vt:lpstr>
      <vt:lpstr>Этапы внедрения BIM для дорожной отрасли</vt:lpstr>
      <vt:lpstr>Этапы внедрения BIM для дорожной отрасли</vt:lpstr>
      <vt:lpstr>Этапы внедрения BIM для дорожной отрасли</vt:lpstr>
      <vt:lpstr>Этапы внедрения BIM для дорожной отрасли</vt:lpstr>
      <vt:lpstr>Этапы внедрения BIM для дорожной отрасли</vt:lpstr>
      <vt:lpstr>Первоначальные этапы внедрения BIM на примере  ИГ Стройпроект</vt:lpstr>
      <vt:lpstr>Подготовительный этап и анализ</vt:lpstr>
      <vt:lpstr>Подготовительный этап и анализ</vt:lpstr>
      <vt:lpstr>Подготовительный этап и анализ</vt:lpstr>
      <vt:lpstr>Подготовительный этап и анализ</vt:lpstr>
      <vt:lpstr>Подготовительный этап и анализ</vt:lpstr>
      <vt:lpstr>Этапы пилотных проектов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Рогачев Игорь Витальевич</dc:creator>
  <cp:lastModifiedBy>YRogachev</cp:lastModifiedBy>
  <cp:revision>87</cp:revision>
  <dcterms:created xsi:type="dcterms:W3CDTF">2015-01-27T10:28:09Z</dcterms:created>
  <dcterms:modified xsi:type="dcterms:W3CDTF">2016-10-13T04:29:35Z</dcterms:modified>
</cp:coreProperties>
</file>