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2" r:id="rId3"/>
    <p:sldId id="316" r:id="rId4"/>
    <p:sldId id="317" r:id="rId5"/>
    <p:sldId id="314" r:id="rId6"/>
    <p:sldId id="315" r:id="rId7"/>
    <p:sldId id="28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34">
          <p15:clr>
            <a:srgbClr val="A4A3A4"/>
          </p15:clr>
        </p15:guide>
        <p15:guide id="2" orient="horz" pos="493">
          <p15:clr>
            <a:srgbClr val="A4A3A4"/>
          </p15:clr>
        </p15:guide>
        <p15:guide id="3" orient="horz" pos="252">
          <p15:clr>
            <a:srgbClr val="A4A3A4"/>
          </p15:clr>
        </p15:guide>
        <p15:guide id="4" pos="3216">
          <p15:clr>
            <a:srgbClr val="A4A3A4"/>
          </p15:clr>
        </p15:guide>
        <p15:guide id="5" pos="884">
          <p15:clr>
            <a:srgbClr val="A4A3A4"/>
          </p15:clr>
        </p15:guide>
        <p15:guide id="6" pos="975">
          <p15:clr>
            <a:srgbClr val="A4A3A4"/>
          </p15:clr>
        </p15:guide>
        <p15:guide id="7" pos="5480">
          <p15:clr>
            <a:srgbClr val="A4A3A4"/>
          </p15:clr>
        </p15:guide>
        <p15:guide id="8" orient="horz" pos="553">
          <p15:clr>
            <a:srgbClr val="A4A3A4"/>
          </p15:clr>
        </p15:guide>
        <p15:guide id="9" orient="horz" pos="2312">
          <p15:clr>
            <a:srgbClr val="A4A3A4"/>
          </p15:clr>
        </p15:guide>
        <p15:guide id="10" orient="horz" pos="657">
          <p15:clr>
            <a:srgbClr val="A4A3A4"/>
          </p15:clr>
        </p15:guide>
        <p15:guide id="11" orient="horz" pos="336">
          <p15:clr>
            <a:srgbClr val="A4A3A4"/>
          </p15:clr>
        </p15:guide>
        <p15:guide id="12" orient="horz" pos="737">
          <p15:clr>
            <a:srgbClr val="A4A3A4"/>
          </p15:clr>
        </p15:guide>
        <p15:guide id="13" orient="horz" pos="1004">
          <p15:clr>
            <a:srgbClr val="A4A3A4"/>
          </p15:clr>
        </p15:guide>
        <p15:guide id="14" orient="horz" pos="37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9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284" y="78"/>
      </p:cViewPr>
      <p:guideLst>
        <p:guide orient="horz" pos="1734"/>
        <p:guide orient="horz" pos="493"/>
        <p:guide orient="horz" pos="252"/>
        <p:guide pos="3216"/>
        <p:guide pos="884"/>
        <p:guide pos="975"/>
        <p:guide pos="5480"/>
        <p:guide orient="horz" pos="553"/>
        <p:guide orient="horz" pos="2312"/>
        <p:guide orient="horz" pos="657"/>
        <p:guide orient="horz" pos="336"/>
        <p:guide orient="horz" pos="737"/>
        <p:guide orient="horz" pos="1004"/>
        <p:guide orient="horz" pos="37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B9756-6CDC-4D37-8754-3DC48D0E1CB3}" type="datetimeFigureOut">
              <a:rPr lang="ru-RU" smtClean="0"/>
              <a:t>13.10.2016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A9E54-6F47-440B-91FA-D43B8D88E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779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85D02-EFD1-4E36-9DA4-B8915056FAC0}" type="datetime1">
              <a:rPr lang="ru-RU" smtClean="0"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5FBE-CCA5-4049-A105-A7F2EE3A6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286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5D06-0371-47DE-81C4-E6879196D66D}" type="datetime1">
              <a:rPr lang="ru-RU" smtClean="0"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5FBE-CCA5-4049-A105-A7F2EE3A6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026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869A4-C0CA-4CDD-8E01-34277A2183E6}" type="datetime1">
              <a:rPr lang="ru-RU" smtClean="0"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5FBE-CCA5-4049-A105-A7F2EE3A6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94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6B94-FE40-4EDE-B22C-4E8006652A1D}" type="datetime1">
              <a:rPr lang="ru-RU" smtClean="0"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5FBE-CCA5-4049-A105-A7F2EE3A6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40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9EFD-9154-4897-B62A-9B4CBEB5216C}" type="datetime1">
              <a:rPr lang="ru-RU" smtClean="0"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5FBE-CCA5-4049-A105-A7F2EE3A6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813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3AD1-7836-4AE4-851B-FF940067A130}" type="datetime1">
              <a:rPr lang="ru-RU" smtClean="0"/>
              <a:t>13.10.2016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5FBE-CCA5-4049-A105-A7F2EE3A6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337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33C8-CBF7-49C8-AB27-5C625C2AA368}" type="datetime1">
              <a:rPr lang="ru-RU" smtClean="0"/>
              <a:t>13.10.2016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5FBE-CCA5-4049-A105-A7F2EE3A6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400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51E2-424A-476C-AD67-702B655D1C80}" type="datetime1">
              <a:rPr lang="ru-RU" smtClean="0"/>
              <a:t>13.10.2016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5FBE-CCA5-4049-A105-A7F2EE3A6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87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6512-538C-480C-B410-C7C9EC8CEC87}" type="datetime1">
              <a:rPr lang="ru-RU" smtClean="0"/>
              <a:t>13.10.2016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5FBE-CCA5-4049-A105-A7F2EE3A6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359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5AB06-63DF-4C52-859F-E7AEA94485EE}" type="datetime1">
              <a:rPr lang="ru-RU" smtClean="0"/>
              <a:t>13.10.2016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5FBE-CCA5-4049-A105-A7F2EE3A6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27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AD98-86DE-45D4-A609-700226567C6A}" type="datetime1">
              <a:rPr lang="ru-RU" smtClean="0"/>
              <a:t>13.10.2016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5FBE-CCA5-4049-A105-A7F2EE3A6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84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A7C57-6E48-46C8-A773-1C69E72816DB}" type="datetime1">
              <a:rPr lang="ru-RU" smtClean="0"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C5FBE-CCA5-4049-A105-A7F2EE3A63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504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350" y="757989"/>
            <a:ext cx="7403766" cy="1965158"/>
          </a:xfrm>
        </p:spPr>
        <p:txBody>
          <a:bodyPr>
            <a:noAutofit/>
          </a:bodyPr>
          <a:lstStyle/>
          <a:p>
            <a:r>
              <a:rPr lang="en-US" sz="3600" b="1" dirty="0"/>
              <a:t>BIM </a:t>
            </a:r>
            <a:r>
              <a:rPr lang="ru-RU" sz="3600" b="1" dirty="0"/>
              <a:t>автомобильных дорог</a:t>
            </a:r>
            <a:r>
              <a:rPr lang="en-US" sz="3600" b="1" dirty="0"/>
              <a:t>: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2093053"/>
            <a:ext cx="7740650" cy="1785876"/>
          </a:xfrm>
        </p:spPr>
        <p:txBody>
          <a:bodyPr lIns="0" tIns="0" rIns="0" bIns="0">
            <a:noAutofit/>
          </a:bodyPr>
          <a:lstStyle/>
          <a:p>
            <a:r>
              <a:rPr lang="ru-RU" dirty="0"/>
              <a:t>современное состояние разработки международных стандартов консорциумом</a:t>
            </a:r>
            <a:br>
              <a:rPr lang="ru-RU" dirty="0"/>
            </a:br>
            <a:r>
              <a:rPr lang="en-US" dirty="0" err="1"/>
              <a:t>buildingSMART</a:t>
            </a:r>
            <a:r>
              <a:rPr lang="ru-RU" dirty="0"/>
              <a:t> (</a:t>
            </a:r>
            <a:r>
              <a:rPr lang="en-US" dirty="0"/>
              <a:t>IFC Road</a:t>
            </a:r>
            <a:r>
              <a:rPr lang="ru-RU" dirty="0"/>
              <a:t>, </a:t>
            </a:r>
            <a:r>
              <a:rPr lang="en-US" dirty="0"/>
              <a:t>IFC Bridge </a:t>
            </a:r>
            <a:r>
              <a:rPr lang="ru-RU" dirty="0"/>
              <a:t>и пр.)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79512" y="6309320"/>
            <a:ext cx="251048" cy="365125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/>
            <a:fld id="{7FDC5FBE-CCA5-4049-A105-A7F2EE3A63E7}" type="slidenum">
              <a:rPr lang="ru-RU" smtClean="0">
                <a:solidFill>
                  <a:schemeClr val="bg1"/>
                </a:solidFill>
              </a:rPr>
              <a:pPr algn="ctr"/>
              <a:t>1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Поле 7"/>
          <p:cNvSpPr txBox="1"/>
          <p:nvPr/>
        </p:nvSpPr>
        <p:spPr>
          <a:xfrm>
            <a:off x="1403350" y="5979695"/>
            <a:ext cx="7740650" cy="552116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Москва – 1</a:t>
            </a:r>
            <a:r>
              <a:rPr lang="en-US" sz="16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16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октября 2016 г.</a:t>
            </a:r>
            <a:endParaRPr lang="ru-RU" sz="16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07747" y="437806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Скворцов Алексей Владимирович</a:t>
            </a:r>
            <a:r>
              <a:rPr lang="ru-RU" dirty="0"/>
              <a:t>, </a:t>
            </a:r>
          </a:p>
          <a:p>
            <a:r>
              <a:rPr lang="ru-RU" dirty="0"/>
              <a:t>д.т.н., профессор,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генеральный директор ООО «</a:t>
            </a:r>
            <a:r>
              <a:rPr lang="ru-RU" dirty="0" err="1"/>
              <a:t>ИндорСофт</a:t>
            </a:r>
            <a:r>
              <a:rPr lang="ru-RU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128685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350" y="6522"/>
            <a:ext cx="7740650" cy="469899"/>
          </a:xfrm>
        </p:spPr>
        <p:txBody>
          <a:bodyPr>
            <a:noAutofit/>
          </a:bodyPr>
          <a:lstStyle/>
          <a:p>
            <a:r>
              <a:rPr lang="en-US" sz="2400" b="1" dirty="0"/>
              <a:t>BIM – </a:t>
            </a:r>
            <a:r>
              <a:rPr lang="ru-RU" sz="2400" b="1" dirty="0" smtClean="0"/>
              <a:t>техническое регулирование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527050"/>
            <a:ext cx="7740650" cy="444399"/>
          </a:xfrm>
        </p:spPr>
        <p:txBody>
          <a:bodyPr lIns="0" tIns="0" rIns="0" bIns="0">
            <a:noAutofit/>
          </a:bodyPr>
          <a:lstStyle/>
          <a:p>
            <a:r>
              <a:rPr lang="ru-RU" sz="2000" b="1" dirty="0" smtClean="0"/>
              <a:t>Этапы стандартизации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79512" y="6309320"/>
            <a:ext cx="251048" cy="365125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/>
            <a:fld id="{7FDC5FBE-CCA5-4049-A105-A7F2EE3A63E7}" type="slidenum">
              <a:rPr lang="ru-RU" smtClean="0">
                <a:solidFill>
                  <a:schemeClr val="bg1"/>
                </a:solidFill>
              </a:rPr>
              <a:pPr algn="ctr"/>
              <a:t>2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35848" y="1089732"/>
            <a:ext cx="7492538" cy="5386090"/>
          </a:xfrm>
          <a:custGeom>
            <a:avLst/>
            <a:gdLst>
              <a:gd name="connsiteX0" fmla="*/ 0 w 7094621"/>
              <a:gd name="connsiteY0" fmla="*/ 0 h 4278094"/>
              <a:gd name="connsiteX1" fmla="*/ 7094621 w 7094621"/>
              <a:gd name="connsiteY1" fmla="*/ 0 h 4278094"/>
              <a:gd name="connsiteX2" fmla="*/ 7094621 w 7094621"/>
              <a:gd name="connsiteY2" fmla="*/ 4278094 h 4278094"/>
              <a:gd name="connsiteX3" fmla="*/ 0 w 7094621"/>
              <a:gd name="connsiteY3" fmla="*/ 4278094 h 4278094"/>
              <a:gd name="connsiteX4" fmla="*/ 0 w 7094621"/>
              <a:gd name="connsiteY4" fmla="*/ 0 h 4278094"/>
              <a:gd name="connsiteX0" fmla="*/ 0 w 7094621"/>
              <a:gd name="connsiteY0" fmla="*/ 0 h 4282289"/>
              <a:gd name="connsiteX1" fmla="*/ 7094621 w 7094621"/>
              <a:gd name="connsiteY1" fmla="*/ 0 h 4282289"/>
              <a:gd name="connsiteX2" fmla="*/ 4380782 w 7094621"/>
              <a:gd name="connsiteY2" fmla="*/ 4282289 h 4282289"/>
              <a:gd name="connsiteX3" fmla="*/ 0 w 7094621"/>
              <a:gd name="connsiteY3" fmla="*/ 4278094 h 4282289"/>
              <a:gd name="connsiteX4" fmla="*/ 0 w 7094621"/>
              <a:gd name="connsiteY4" fmla="*/ 0 h 4282289"/>
              <a:gd name="connsiteX0" fmla="*/ 0 w 7094621"/>
              <a:gd name="connsiteY0" fmla="*/ 0 h 5393830"/>
              <a:gd name="connsiteX1" fmla="*/ 7094621 w 7094621"/>
              <a:gd name="connsiteY1" fmla="*/ 0 h 5393830"/>
              <a:gd name="connsiteX2" fmla="*/ 3797747 w 7094621"/>
              <a:gd name="connsiteY2" fmla="*/ 5393830 h 5393830"/>
              <a:gd name="connsiteX3" fmla="*/ 0 w 7094621"/>
              <a:gd name="connsiteY3" fmla="*/ 4278094 h 5393830"/>
              <a:gd name="connsiteX4" fmla="*/ 0 w 7094621"/>
              <a:gd name="connsiteY4" fmla="*/ 0 h 5393830"/>
              <a:gd name="connsiteX0" fmla="*/ 0 w 7094621"/>
              <a:gd name="connsiteY0" fmla="*/ 0 h 5398025"/>
              <a:gd name="connsiteX1" fmla="*/ 7094621 w 7094621"/>
              <a:gd name="connsiteY1" fmla="*/ 0 h 5398025"/>
              <a:gd name="connsiteX2" fmla="*/ 3474771 w 7094621"/>
              <a:gd name="connsiteY2" fmla="*/ 5398025 h 5398025"/>
              <a:gd name="connsiteX3" fmla="*/ 0 w 7094621"/>
              <a:gd name="connsiteY3" fmla="*/ 4278094 h 5398025"/>
              <a:gd name="connsiteX4" fmla="*/ 0 w 7094621"/>
              <a:gd name="connsiteY4" fmla="*/ 0 h 5398025"/>
              <a:gd name="connsiteX0" fmla="*/ 4194 w 7098815"/>
              <a:gd name="connsiteY0" fmla="*/ 0 h 5444164"/>
              <a:gd name="connsiteX1" fmla="*/ 7098815 w 7098815"/>
              <a:gd name="connsiteY1" fmla="*/ 0 h 5444164"/>
              <a:gd name="connsiteX2" fmla="*/ 3478965 w 7098815"/>
              <a:gd name="connsiteY2" fmla="*/ 5398025 h 5444164"/>
              <a:gd name="connsiteX3" fmla="*/ 0 w 7098815"/>
              <a:gd name="connsiteY3" fmla="*/ 5444164 h 5444164"/>
              <a:gd name="connsiteX4" fmla="*/ 4194 w 7098815"/>
              <a:gd name="connsiteY4" fmla="*/ 0 h 5444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98815" h="5444164">
                <a:moveTo>
                  <a:pt x="4194" y="0"/>
                </a:moveTo>
                <a:lnTo>
                  <a:pt x="7098815" y="0"/>
                </a:lnTo>
                <a:lnTo>
                  <a:pt x="3478965" y="5398025"/>
                </a:lnTo>
                <a:lnTo>
                  <a:pt x="0" y="5444164"/>
                </a:lnTo>
                <a:lnTo>
                  <a:pt x="4194" y="0"/>
                </a:lnTo>
                <a:close/>
              </a:path>
            </a:pathLst>
          </a:cu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b="1" dirty="0"/>
              <a:t>Рабочие группы (</a:t>
            </a:r>
            <a:r>
              <a:rPr lang="en-US" b="1" dirty="0"/>
              <a:t>work groups) </a:t>
            </a:r>
            <a:r>
              <a:rPr lang="ru-RU" b="1" dirty="0"/>
              <a:t>и комитеты (</a:t>
            </a:r>
            <a:r>
              <a:rPr lang="en-US" b="1" dirty="0"/>
              <a:t>rooms</a:t>
            </a:r>
            <a:r>
              <a:rPr lang="ru-RU" b="1" dirty="0"/>
              <a:t>)</a:t>
            </a:r>
            <a:r>
              <a:rPr lang="en-US" b="1" dirty="0"/>
              <a:t> </a:t>
            </a:r>
            <a:r>
              <a:rPr lang="ru-RU" b="1" dirty="0"/>
              <a:t>в </a:t>
            </a:r>
            <a:r>
              <a:rPr lang="en-US" b="1" dirty="0" err="1"/>
              <a:t>buildingSMART</a:t>
            </a:r>
            <a:r>
              <a:rPr lang="ru-RU" dirty="0"/>
              <a:t>.</a:t>
            </a:r>
            <a:r>
              <a:rPr lang="en-US"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Разработка </a:t>
            </a:r>
            <a:r>
              <a:rPr lang="ru-RU" dirty="0" smtClean="0"/>
              <a:t>пре-стандартов (</a:t>
            </a:r>
            <a:r>
              <a:rPr lang="en-US" dirty="0" smtClean="0"/>
              <a:t>PAS/</a:t>
            </a:r>
            <a:r>
              <a:rPr lang="en-US" dirty="0" err="1" smtClean="0"/>
              <a:t>bSI</a:t>
            </a:r>
            <a:r>
              <a:rPr lang="en-US" dirty="0" smtClean="0"/>
              <a:t> SPEC</a:t>
            </a:r>
            <a:r>
              <a:rPr lang="ru-RU" dirty="0" smtClean="0"/>
              <a:t>) моделей данных</a:t>
            </a:r>
            <a:r>
              <a:rPr lang="en-US" dirty="0" smtClean="0"/>
              <a:t> (IFC)</a:t>
            </a:r>
            <a:r>
              <a:rPr lang="ru-RU" dirty="0" smtClean="0"/>
              <a:t> и шаблонов регламентов работы (</a:t>
            </a:r>
            <a:r>
              <a:rPr lang="en-US" dirty="0" smtClean="0"/>
              <a:t>IDM</a:t>
            </a:r>
            <a:r>
              <a:rPr lang="ru-RU" dirty="0" smtClean="0"/>
              <a:t>).</a:t>
            </a:r>
            <a:endParaRPr lang="ru-RU" dirty="0"/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b="1" dirty="0" smtClean="0"/>
              <a:t>Управляющие комитеты </a:t>
            </a:r>
            <a:r>
              <a:rPr lang="en-US" b="1" dirty="0" err="1" smtClean="0"/>
              <a:t>buildingSMART</a:t>
            </a:r>
            <a:r>
              <a:rPr lang="ru-RU" dirty="0"/>
              <a:t>.</a:t>
            </a:r>
            <a:r>
              <a:rPr lang="en-US"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Разработка </a:t>
            </a:r>
            <a:r>
              <a:rPr lang="ru-RU" dirty="0" smtClean="0"/>
              <a:t>черновых и финальных стандартов (</a:t>
            </a:r>
            <a:r>
              <a:rPr lang="en-US" dirty="0" err="1" smtClean="0"/>
              <a:t>bSI</a:t>
            </a:r>
            <a:r>
              <a:rPr lang="ru-RU" dirty="0" smtClean="0"/>
              <a:t>).</a:t>
            </a:r>
            <a:endParaRPr lang="ru-RU" dirty="0"/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b="1" dirty="0" smtClean="0"/>
              <a:t>International Standard Organization (ISO)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Разработка </a:t>
            </a:r>
            <a:r>
              <a:rPr lang="ru-RU" dirty="0" smtClean="0"/>
              <a:t>международных стандартов в </a:t>
            </a:r>
            <a:r>
              <a:rPr lang="en-US" dirty="0" smtClean="0"/>
              <a:t>TC 184/SC4</a:t>
            </a:r>
            <a:r>
              <a:rPr lang="ru-RU" dirty="0" smtClean="0"/>
              <a:t>, в </a:t>
            </a:r>
            <a:r>
              <a:rPr lang="ru-RU" dirty="0" err="1" smtClean="0"/>
              <a:t>т.ч</a:t>
            </a:r>
            <a:r>
              <a:rPr lang="ru-RU" dirty="0" smtClean="0"/>
              <a:t>.:</a:t>
            </a:r>
            <a:br>
              <a:rPr lang="ru-RU" dirty="0" smtClean="0"/>
            </a:br>
            <a:r>
              <a:rPr lang="ru-RU" dirty="0" smtClean="0"/>
              <a:t>-  </a:t>
            </a:r>
            <a:r>
              <a:rPr lang="en-US" dirty="0"/>
              <a:t>ISO </a:t>
            </a:r>
            <a:r>
              <a:rPr lang="en-US" dirty="0" smtClean="0"/>
              <a:t>16739:2013  - </a:t>
            </a:r>
            <a:r>
              <a:rPr lang="ru-RU" dirty="0" smtClean="0"/>
              <a:t> </a:t>
            </a:r>
            <a:r>
              <a:rPr lang="en-US" dirty="0"/>
              <a:t>Industry Foundation Classes (IFC) for data </a:t>
            </a:r>
            <a:r>
              <a:rPr lang="en-US" dirty="0" smtClean="0"/>
              <a:t>sharing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/>
              <a:t>in the construction and facility management </a:t>
            </a:r>
            <a:r>
              <a:rPr lang="en-US" dirty="0" smtClean="0"/>
              <a:t>industries</a:t>
            </a:r>
            <a:r>
              <a:rPr lang="ru-RU" dirty="0" smtClean="0"/>
              <a:t>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b="1" dirty="0"/>
              <a:t>Национальные органы технического регулирования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Адаптация шаблонов регламентов работы</a:t>
            </a:r>
            <a:r>
              <a:rPr lang="en-US" dirty="0"/>
              <a:t> (IDM)</a:t>
            </a:r>
            <a:r>
              <a:rPr lang="ru-RU" dirty="0"/>
              <a:t> к реальным процессам в жизненном цикле – разработка ОДМ.</a:t>
            </a:r>
            <a:r>
              <a:rPr lang="en-US" dirty="0"/>
              <a:t> </a:t>
            </a:r>
            <a:endParaRPr lang="en-US" dirty="0" smtClean="0"/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b="1" dirty="0" smtClean="0"/>
              <a:t>Дорожные организации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Разработка регламента</a:t>
            </a:r>
            <a:r>
              <a:rPr lang="en-US" dirty="0" smtClean="0"/>
              <a:t> </a:t>
            </a:r>
            <a:r>
              <a:rPr lang="ru-RU" dirty="0" smtClean="0"/>
              <a:t>(</a:t>
            </a:r>
            <a:r>
              <a:rPr lang="en-US" dirty="0" smtClean="0"/>
              <a:t>BIM guideline</a:t>
            </a:r>
            <a:r>
              <a:rPr lang="ru-RU" dirty="0" smtClean="0"/>
              <a:t>),</a:t>
            </a:r>
            <a:r>
              <a:rPr lang="en-US" dirty="0" smtClean="0"/>
              <a:t> </a:t>
            </a:r>
            <a:r>
              <a:rPr lang="ru-RU" dirty="0" smtClean="0"/>
              <a:t>плана</a:t>
            </a:r>
            <a:r>
              <a:rPr lang="en-US" dirty="0" smtClean="0"/>
              <a:t> (BIM execution plan) </a:t>
            </a:r>
            <a:r>
              <a:rPr lang="ru-RU" dirty="0" smtClean="0"/>
              <a:t>и</a:t>
            </a:r>
            <a:r>
              <a:rPr lang="en-US" dirty="0" smtClean="0"/>
              <a:t> </a:t>
            </a:r>
            <a:r>
              <a:rPr lang="ru-RU" dirty="0" smtClean="0"/>
              <a:t>методик</a:t>
            </a:r>
            <a:r>
              <a:rPr lang="en-US" dirty="0" smtClean="0"/>
              <a:t> (BIM uses)</a:t>
            </a:r>
            <a:r>
              <a:rPr lang="ru-RU" dirty="0" smtClean="0"/>
              <a:t> информационного моделирования по проекту </a:t>
            </a:r>
            <a:r>
              <a:rPr lang="ru-RU" dirty="0"/>
              <a:t>– разработка </a:t>
            </a:r>
            <a:r>
              <a:rPr lang="ru-RU" dirty="0" smtClean="0"/>
              <a:t>СТО</a:t>
            </a:r>
            <a:r>
              <a:rPr lang="en-US" dirty="0" smtClean="0"/>
              <a:t> </a:t>
            </a:r>
            <a:r>
              <a:rPr lang="ru-RU" dirty="0" smtClean="0"/>
              <a:t>на основе общеотраслевых ОДМ, международных моделей данных и возможностей имеющегося программного </a:t>
            </a:r>
            <a:r>
              <a:rPr lang="ru-RU" dirty="0" err="1" smtClean="0"/>
              <a:t>обеспе-чения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347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026" y="3788753"/>
            <a:ext cx="3631906" cy="299098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350" y="6522"/>
            <a:ext cx="7740650" cy="469899"/>
          </a:xfrm>
        </p:spPr>
        <p:txBody>
          <a:bodyPr>
            <a:noAutofit/>
          </a:bodyPr>
          <a:lstStyle/>
          <a:p>
            <a:r>
              <a:rPr lang="en-US" sz="2400" b="1" dirty="0"/>
              <a:t>BIM – </a:t>
            </a:r>
            <a:r>
              <a:rPr lang="ru-RU" sz="2400" b="1" dirty="0" smtClean="0"/>
              <a:t>информационное моделирование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527050"/>
            <a:ext cx="7740650" cy="444399"/>
          </a:xfrm>
        </p:spPr>
        <p:txBody>
          <a:bodyPr lIns="0" tIns="0" rIns="0" bIns="0">
            <a:noAutofit/>
          </a:bodyPr>
          <a:lstStyle/>
          <a:p>
            <a:r>
              <a:rPr lang="ru-RU" sz="2000" b="1" dirty="0"/>
              <a:t>Основные компоненты </a:t>
            </a:r>
            <a:r>
              <a:rPr lang="ru-RU" sz="2000" b="1" dirty="0" smtClean="0"/>
              <a:t>современного </a:t>
            </a:r>
            <a:r>
              <a:rPr lang="en-US" sz="2000" b="1" dirty="0" smtClean="0"/>
              <a:t>BIM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79512" y="6309320"/>
            <a:ext cx="251048" cy="365125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/>
            <a:fld id="{7FDC5FBE-CCA5-4049-A105-A7F2EE3A63E7}" type="slidenum">
              <a:rPr lang="ru-RU" smtClean="0">
                <a:solidFill>
                  <a:schemeClr val="bg1"/>
                </a:solidFill>
              </a:rPr>
              <a:pPr algn="ctr"/>
              <a:t>3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35848" y="1089732"/>
            <a:ext cx="7098815" cy="5109091"/>
          </a:xfrm>
          <a:custGeom>
            <a:avLst/>
            <a:gdLst>
              <a:gd name="connsiteX0" fmla="*/ 0 w 7094621"/>
              <a:gd name="connsiteY0" fmla="*/ 0 h 4278094"/>
              <a:gd name="connsiteX1" fmla="*/ 7094621 w 7094621"/>
              <a:gd name="connsiteY1" fmla="*/ 0 h 4278094"/>
              <a:gd name="connsiteX2" fmla="*/ 7094621 w 7094621"/>
              <a:gd name="connsiteY2" fmla="*/ 4278094 h 4278094"/>
              <a:gd name="connsiteX3" fmla="*/ 0 w 7094621"/>
              <a:gd name="connsiteY3" fmla="*/ 4278094 h 4278094"/>
              <a:gd name="connsiteX4" fmla="*/ 0 w 7094621"/>
              <a:gd name="connsiteY4" fmla="*/ 0 h 4278094"/>
              <a:gd name="connsiteX0" fmla="*/ 0 w 7094621"/>
              <a:gd name="connsiteY0" fmla="*/ 0 h 4282289"/>
              <a:gd name="connsiteX1" fmla="*/ 7094621 w 7094621"/>
              <a:gd name="connsiteY1" fmla="*/ 0 h 4282289"/>
              <a:gd name="connsiteX2" fmla="*/ 4380782 w 7094621"/>
              <a:gd name="connsiteY2" fmla="*/ 4282289 h 4282289"/>
              <a:gd name="connsiteX3" fmla="*/ 0 w 7094621"/>
              <a:gd name="connsiteY3" fmla="*/ 4278094 h 4282289"/>
              <a:gd name="connsiteX4" fmla="*/ 0 w 7094621"/>
              <a:gd name="connsiteY4" fmla="*/ 0 h 4282289"/>
              <a:gd name="connsiteX0" fmla="*/ 0 w 7094621"/>
              <a:gd name="connsiteY0" fmla="*/ 0 h 5393830"/>
              <a:gd name="connsiteX1" fmla="*/ 7094621 w 7094621"/>
              <a:gd name="connsiteY1" fmla="*/ 0 h 5393830"/>
              <a:gd name="connsiteX2" fmla="*/ 3797747 w 7094621"/>
              <a:gd name="connsiteY2" fmla="*/ 5393830 h 5393830"/>
              <a:gd name="connsiteX3" fmla="*/ 0 w 7094621"/>
              <a:gd name="connsiteY3" fmla="*/ 4278094 h 5393830"/>
              <a:gd name="connsiteX4" fmla="*/ 0 w 7094621"/>
              <a:gd name="connsiteY4" fmla="*/ 0 h 5393830"/>
              <a:gd name="connsiteX0" fmla="*/ 0 w 7094621"/>
              <a:gd name="connsiteY0" fmla="*/ 0 h 5398025"/>
              <a:gd name="connsiteX1" fmla="*/ 7094621 w 7094621"/>
              <a:gd name="connsiteY1" fmla="*/ 0 h 5398025"/>
              <a:gd name="connsiteX2" fmla="*/ 3474771 w 7094621"/>
              <a:gd name="connsiteY2" fmla="*/ 5398025 h 5398025"/>
              <a:gd name="connsiteX3" fmla="*/ 0 w 7094621"/>
              <a:gd name="connsiteY3" fmla="*/ 4278094 h 5398025"/>
              <a:gd name="connsiteX4" fmla="*/ 0 w 7094621"/>
              <a:gd name="connsiteY4" fmla="*/ 0 h 5398025"/>
              <a:gd name="connsiteX0" fmla="*/ 4194 w 7098815"/>
              <a:gd name="connsiteY0" fmla="*/ 0 h 5444164"/>
              <a:gd name="connsiteX1" fmla="*/ 7098815 w 7098815"/>
              <a:gd name="connsiteY1" fmla="*/ 0 h 5444164"/>
              <a:gd name="connsiteX2" fmla="*/ 3478965 w 7098815"/>
              <a:gd name="connsiteY2" fmla="*/ 5398025 h 5444164"/>
              <a:gd name="connsiteX3" fmla="*/ 0 w 7098815"/>
              <a:gd name="connsiteY3" fmla="*/ 5444164 h 5444164"/>
              <a:gd name="connsiteX4" fmla="*/ 4194 w 7098815"/>
              <a:gd name="connsiteY4" fmla="*/ 0 h 5444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98815" h="5444164">
                <a:moveTo>
                  <a:pt x="4194" y="0"/>
                </a:moveTo>
                <a:lnTo>
                  <a:pt x="7098815" y="0"/>
                </a:lnTo>
                <a:lnTo>
                  <a:pt x="3478965" y="5398025"/>
                </a:lnTo>
                <a:lnTo>
                  <a:pt x="0" y="5444164"/>
                </a:lnTo>
                <a:lnTo>
                  <a:pt x="4194" y="0"/>
                </a:lnTo>
                <a:close/>
              </a:path>
            </a:pathLst>
          </a:cu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IFC – Industry Foundation Classes</a:t>
            </a:r>
            <a:r>
              <a:rPr lang="ru-RU" dirty="0"/>
              <a:t>.</a:t>
            </a:r>
            <a:r>
              <a:rPr lang="en-US"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Общий модель/формат обмена данными.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err="1"/>
              <a:t>bSDD</a:t>
            </a:r>
            <a:r>
              <a:rPr lang="en-US" b="1" dirty="0"/>
              <a:t> – </a:t>
            </a:r>
            <a:r>
              <a:rPr lang="en-US" b="1" dirty="0" err="1"/>
              <a:t>buildingSMART</a:t>
            </a:r>
            <a:r>
              <a:rPr lang="en-US" b="1" dirty="0"/>
              <a:t> Data Dictionary</a:t>
            </a:r>
            <a:r>
              <a:rPr lang="en-US" dirty="0"/>
              <a:t>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Онтология: правила соотношения справочников </a:t>
            </a:r>
            <a:r>
              <a:rPr lang="en-US" dirty="0"/>
              <a:t>IFC</a:t>
            </a:r>
            <a:r>
              <a:rPr lang="ru-RU" dirty="0"/>
              <a:t> и нормативно-справочной информации в странах и в программных продуктах.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IDM – Information Delivery Manual</a:t>
            </a:r>
            <a:r>
              <a:rPr lang="en-US" dirty="0"/>
              <a:t>. </a:t>
            </a:r>
            <a:br>
              <a:rPr lang="en-US" dirty="0"/>
            </a:br>
            <a:r>
              <a:rPr lang="ru-RU" dirty="0"/>
              <a:t>Формальные регламенты работы в </a:t>
            </a:r>
            <a:r>
              <a:rPr lang="en-US" dirty="0"/>
              <a:t>BIM</a:t>
            </a:r>
            <a:r>
              <a:rPr lang="ru-RU" dirty="0"/>
              <a:t>-методологии</a:t>
            </a:r>
            <a:r>
              <a:rPr lang="en-US" dirty="0"/>
              <a:t> </a:t>
            </a:r>
            <a:r>
              <a:rPr lang="ru-RU" dirty="0"/>
              <a:t>(что, когда, куда и в каком формате передавать) для разных стадий жизненного цикла и видов работ (дисциплин).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MVD – Model View Definition</a:t>
            </a:r>
            <a:r>
              <a:rPr lang="en-US" dirty="0"/>
              <a:t>.</a:t>
            </a:r>
            <a:r>
              <a:rPr lang="en-US" b="1" dirty="0"/>
              <a:t/>
            </a:r>
            <a:br>
              <a:rPr lang="en-US" b="1" dirty="0"/>
            </a:br>
            <a:r>
              <a:rPr lang="ru-RU" dirty="0"/>
              <a:t>Подмножества </a:t>
            </a:r>
            <a:r>
              <a:rPr lang="en-US" dirty="0"/>
              <a:t>IFC </a:t>
            </a:r>
            <a:r>
              <a:rPr lang="ru-RU" dirty="0"/>
              <a:t>для решения разных</a:t>
            </a:r>
            <a:r>
              <a:rPr lang="en-US" dirty="0"/>
              <a:t> </a:t>
            </a:r>
            <a:r>
              <a:rPr lang="ru-RU" dirty="0"/>
              <a:t>задач,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контроля качества данных. Включает </a:t>
            </a:r>
            <a:r>
              <a:rPr lang="ru-RU" dirty="0" err="1"/>
              <a:t>конвер</a:t>
            </a:r>
            <a:r>
              <a:rPr lang="ru-RU" dirty="0"/>
              <a:t>-</a:t>
            </a:r>
            <a:br>
              <a:rPr lang="ru-RU" dirty="0"/>
            </a:br>
            <a:r>
              <a:rPr lang="ru-RU" dirty="0"/>
              <a:t>торы </a:t>
            </a:r>
            <a:r>
              <a:rPr lang="en-US" dirty="0" err="1"/>
              <a:t>mvdXML</a:t>
            </a:r>
            <a:r>
              <a:rPr lang="en-US" dirty="0"/>
              <a:t>.</a:t>
            </a:r>
            <a:r>
              <a:rPr lang="ru-RU" dirty="0"/>
              <a:t> С помощью </a:t>
            </a:r>
            <a:r>
              <a:rPr lang="en-US" dirty="0"/>
              <a:t>MVD </a:t>
            </a:r>
            <a:r>
              <a:rPr lang="ru-RU" dirty="0" err="1"/>
              <a:t>опреде</a:t>
            </a:r>
            <a:r>
              <a:rPr lang="ru-RU" dirty="0"/>
              <a:t>-</a:t>
            </a:r>
            <a:br>
              <a:rPr lang="ru-RU" dirty="0"/>
            </a:br>
            <a:r>
              <a:rPr lang="ru-RU" dirty="0" err="1"/>
              <a:t>ляются</a:t>
            </a:r>
            <a:r>
              <a:rPr lang="ru-RU" dirty="0"/>
              <a:t> </a:t>
            </a:r>
            <a:r>
              <a:rPr lang="en-US" dirty="0"/>
              <a:t>LOD</a:t>
            </a:r>
            <a:r>
              <a:rPr lang="ru-RU" dirty="0"/>
              <a:t> и библиотеки объектов</a:t>
            </a:r>
            <a:r>
              <a:rPr lang="en-US" dirty="0"/>
              <a:t>.</a:t>
            </a:r>
            <a:endParaRPr lang="ru-RU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BCF – Building Collaboration Format</a:t>
            </a:r>
            <a:r>
              <a:rPr lang="en-US" dirty="0"/>
              <a:t>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Формат для совместной работы,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основа общей среды данных.</a:t>
            </a:r>
          </a:p>
        </p:txBody>
      </p:sp>
    </p:spTree>
    <p:extLst>
      <p:ext uri="{BB962C8B-B14F-4D97-AF65-F5344CB8AC3E}">
        <p14:creationId xmlns:p14="http://schemas.microsoft.com/office/powerpoint/2010/main" val="3709662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Afbeelding 4" descr="International Road &amp; Rail projec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04138" y="4156433"/>
            <a:ext cx="5003537" cy="281449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350" y="6522"/>
            <a:ext cx="7740650" cy="469899"/>
          </a:xfrm>
        </p:spPr>
        <p:txBody>
          <a:bodyPr>
            <a:noAutofit/>
          </a:bodyPr>
          <a:lstStyle/>
          <a:p>
            <a:r>
              <a:rPr lang="en-US" sz="2400" b="1" dirty="0"/>
              <a:t>BIM </a:t>
            </a:r>
            <a:r>
              <a:rPr lang="ru-RU" sz="2400" b="1" dirty="0"/>
              <a:t>для инфраструктуры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527050"/>
            <a:ext cx="7740650" cy="444399"/>
          </a:xfrm>
        </p:spPr>
        <p:txBody>
          <a:bodyPr lIns="0" tIns="0" rIns="0" bIns="0">
            <a:noAutofit/>
          </a:bodyPr>
          <a:lstStyle/>
          <a:p>
            <a:r>
              <a:rPr lang="ru-RU" sz="2000" b="1" dirty="0"/>
              <a:t>Современный статус разработки в </a:t>
            </a:r>
            <a:r>
              <a:rPr lang="en-US" sz="2000" b="1" dirty="0" err="1"/>
              <a:t>buildingSMART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79512" y="6309320"/>
            <a:ext cx="251048" cy="365125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/>
            <a:fld id="{7FDC5FBE-CCA5-4049-A105-A7F2EE3A63E7}" type="slidenum">
              <a:rPr lang="ru-RU" smtClean="0">
                <a:solidFill>
                  <a:schemeClr val="bg1"/>
                </a:solidFill>
              </a:rPr>
              <a:pPr algn="ctr"/>
              <a:t>4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37856" y="963612"/>
            <a:ext cx="7015643" cy="3447098"/>
          </a:xfrm>
          <a:custGeom>
            <a:avLst/>
            <a:gdLst>
              <a:gd name="connsiteX0" fmla="*/ 0 w 7094621"/>
              <a:gd name="connsiteY0" fmla="*/ 0 h 4278094"/>
              <a:gd name="connsiteX1" fmla="*/ 7094621 w 7094621"/>
              <a:gd name="connsiteY1" fmla="*/ 0 h 4278094"/>
              <a:gd name="connsiteX2" fmla="*/ 7094621 w 7094621"/>
              <a:gd name="connsiteY2" fmla="*/ 4278094 h 4278094"/>
              <a:gd name="connsiteX3" fmla="*/ 0 w 7094621"/>
              <a:gd name="connsiteY3" fmla="*/ 4278094 h 4278094"/>
              <a:gd name="connsiteX4" fmla="*/ 0 w 7094621"/>
              <a:gd name="connsiteY4" fmla="*/ 0 h 4278094"/>
              <a:gd name="connsiteX0" fmla="*/ 0 w 7094621"/>
              <a:gd name="connsiteY0" fmla="*/ 0 h 4282289"/>
              <a:gd name="connsiteX1" fmla="*/ 7094621 w 7094621"/>
              <a:gd name="connsiteY1" fmla="*/ 0 h 4282289"/>
              <a:gd name="connsiteX2" fmla="*/ 4380782 w 7094621"/>
              <a:gd name="connsiteY2" fmla="*/ 4282289 h 4282289"/>
              <a:gd name="connsiteX3" fmla="*/ 0 w 7094621"/>
              <a:gd name="connsiteY3" fmla="*/ 4278094 h 4282289"/>
              <a:gd name="connsiteX4" fmla="*/ 0 w 7094621"/>
              <a:gd name="connsiteY4" fmla="*/ 0 h 4282289"/>
              <a:gd name="connsiteX0" fmla="*/ 0 w 7094621"/>
              <a:gd name="connsiteY0" fmla="*/ 0 h 5393830"/>
              <a:gd name="connsiteX1" fmla="*/ 7094621 w 7094621"/>
              <a:gd name="connsiteY1" fmla="*/ 0 h 5393830"/>
              <a:gd name="connsiteX2" fmla="*/ 3797747 w 7094621"/>
              <a:gd name="connsiteY2" fmla="*/ 5393830 h 5393830"/>
              <a:gd name="connsiteX3" fmla="*/ 0 w 7094621"/>
              <a:gd name="connsiteY3" fmla="*/ 4278094 h 5393830"/>
              <a:gd name="connsiteX4" fmla="*/ 0 w 7094621"/>
              <a:gd name="connsiteY4" fmla="*/ 0 h 5393830"/>
              <a:gd name="connsiteX0" fmla="*/ 0 w 7094621"/>
              <a:gd name="connsiteY0" fmla="*/ 0 h 5398025"/>
              <a:gd name="connsiteX1" fmla="*/ 7094621 w 7094621"/>
              <a:gd name="connsiteY1" fmla="*/ 0 h 5398025"/>
              <a:gd name="connsiteX2" fmla="*/ 3474771 w 7094621"/>
              <a:gd name="connsiteY2" fmla="*/ 5398025 h 5398025"/>
              <a:gd name="connsiteX3" fmla="*/ 0 w 7094621"/>
              <a:gd name="connsiteY3" fmla="*/ 4278094 h 5398025"/>
              <a:gd name="connsiteX4" fmla="*/ 0 w 7094621"/>
              <a:gd name="connsiteY4" fmla="*/ 0 h 5398025"/>
              <a:gd name="connsiteX0" fmla="*/ 4194 w 7098815"/>
              <a:gd name="connsiteY0" fmla="*/ 0 h 5444164"/>
              <a:gd name="connsiteX1" fmla="*/ 7098815 w 7098815"/>
              <a:gd name="connsiteY1" fmla="*/ 0 h 5444164"/>
              <a:gd name="connsiteX2" fmla="*/ 3478965 w 7098815"/>
              <a:gd name="connsiteY2" fmla="*/ 5398025 h 5444164"/>
              <a:gd name="connsiteX3" fmla="*/ 0 w 7098815"/>
              <a:gd name="connsiteY3" fmla="*/ 5444164 h 5444164"/>
              <a:gd name="connsiteX4" fmla="*/ 4194 w 7098815"/>
              <a:gd name="connsiteY4" fmla="*/ 0 h 5444164"/>
              <a:gd name="connsiteX0" fmla="*/ 4194 w 7098815"/>
              <a:gd name="connsiteY0" fmla="*/ 0 h 5444164"/>
              <a:gd name="connsiteX1" fmla="*/ 7098815 w 7098815"/>
              <a:gd name="connsiteY1" fmla="*/ 0 h 5444164"/>
              <a:gd name="connsiteX2" fmla="*/ 7077842 w 7098815"/>
              <a:gd name="connsiteY2" fmla="*/ 5375677 h 5444164"/>
              <a:gd name="connsiteX3" fmla="*/ 0 w 7098815"/>
              <a:gd name="connsiteY3" fmla="*/ 5444164 h 5444164"/>
              <a:gd name="connsiteX4" fmla="*/ 4194 w 7098815"/>
              <a:gd name="connsiteY4" fmla="*/ 0 h 5444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98815" h="5444164">
                <a:moveTo>
                  <a:pt x="4194" y="0"/>
                </a:moveTo>
                <a:lnTo>
                  <a:pt x="7098815" y="0"/>
                </a:lnTo>
                <a:lnTo>
                  <a:pt x="7077842" y="5375677"/>
                </a:lnTo>
                <a:lnTo>
                  <a:pt x="0" y="5444164"/>
                </a:lnTo>
                <a:lnTo>
                  <a:pt x="4194" y="0"/>
                </a:lnTo>
                <a:close/>
              </a:path>
            </a:pathLst>
          </a:cu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IFC – Industry Foundation Classes</a:t>
            </a:r>
            <a:r>
              <a:rPr lang="ru-RU" dirty="0" smtClean="0"/>
              <a:t>. </a:t>
            </a:r>
            <a:r>
              <a:rPr lang="en-US" dirty="0" smtClean="0"/>
              <a:t>IFC </a:t>
            </a:r>
            <a:r>
              <a:rPr lang="en-US" dirty="0"/>
              <a:t>4 </a:t>
            </a:r>
            <a:r>
              <a:rPr lang="ru-RU" dirty="0" smtClean="0"/>
              <a:t>от 2013 </a:t>
            </a:r>
            <a:r>
              <a:rPr lang="ru-RU" dirty="0"/>
              <a:t>г</a:t>
            </a:r>
            <a:r>
              <a:rPr lang="ru-RU" dirty="0" smtClean="0"/>
              <a:t>. применим </a:t>
            </a:r>
            <a:r>
              <a:rPr lang="ru-RU" dirty="0"/>
              <a:t>только для </a:t>
            </a:r>
            <a:r>
              <a:rPr lang="ru-RU" dirty="0" smtClean="0"/>
              <a:t>зданий. Сейчас </a:t>
            </a:r>
            <a:r>
              <a:rPr lang="ru-RU" dirty="0"/>
              <a:t>для будущего </a:t>
            </a:r>
            <a:r>
              <a:rPr lang="en-US" dirty="0"/>
              <a:t>IFC 5 </a:t>
            </a:r>
            <a:r>
              <a:rPr lang="ru-RU" dirty="0"/>
              <a:t>создаются </a:t>
            </a:r>
            <a:br>
              <a:rPr lang="ru-RU" dirty="0"/>
            </a:br>
            <a:r>
              <a:rPr lang="en-US" dirty="0"/>
              <a:t>IFC Alignment 1.1 </a:t>
            </a:r>
            <a:r>
              <a:rPr lang="ru-RU" dirty="0"/>
              <a:t>для осей дорог – готовность 95%. </a:t>
            </a:r>
            <a:br>
              <a:rPr lang="ru-RU" dirty="0"/>
            </a:br>
            <a:r>
              <a:rPr lang="en-US" dirty="0" smtClean="0"/>
              <a:t>IFC </a:t>
            </a:r>
            <a:r>
              <a:rPr lang="en-US" dirty="0"/>
              <a:t>Overall Architecture</a:t>
            </a:r>
            <a:r>
              <a:rPr lang="ru-RU" dirty="0"/>
              <a:t> – готовность 5</a:t>
            </a:r>
            <a:r>
              <a:rPr lang="en-US" dirty="0"/>
              <a:t>0</a:t>
            </a:r>
            <a:r>
              <a:rPr lang="ru-RU" dirty="0"/>
              <a:t>%. </a:t>
            </a:r>
            <a:br>
              <a:rPr lang="ru-RU" dirty="0"/>
            </a:br>
            <a:r>
              <a:rPr lang="en-US" dirty="0"/>
              <a:t>IFC</a:t>
            </a:r>
            <a:r>
              <a:rPr lang="ru-RU" dirty="0"/>
              <a:t> </a:t>
            </a:r>
            <a:r>
              <a:rPr lang="en-US" dirty="0"/>
              <a:t>Roads</a:t>
            </a:r>
            <a:r>
              <a:rPr lang="ru-RU" dirty="0"/>
              <a:t> (Корея) – готовность 70</a:t>
            </a:r>
            <a:r>
              <a:rPr lang="ru-RU" dirty="0" smtClean="0"/>
              <a:t>%,</a:t>
            </a:r>
            <a:r>
              <a:rPr lang="ru-RU" dirty="0"/>
              <a:t/>
            </a:r>
            <a:br>
              <a:rPr lang="ru-RU" dirty="0"/>
            </a:br>
            <a:r>
              <a:rPr lang="en-US" dirty="0"/>
              <a:t>IFC Bridge</a:t>
            </a:r>
            <a:r>
              <a:rPr lang="ru-RU" dirty="0"/>
              <a:t> (Франция) – готовность 70%</a:t>
            </a:r>
            <a:r>
              <a:rPr lang="en-US" dirty="0"/>
              <a:t>,</a:t>
            </a:r>
            <a:r>
              <a:rPr lang="ru-RU" dirty="0"/>
              <a:t/>
            </a:r>
            <a:br>
              <a:rPr lang="ru-RU" dirty="0"/>
            </a:br>
            <a:r>
              <a:rPr lang="en-US" dirty="0"/>
              <a:t>IFC Railways</a:t>
            </a:r>
            <a:r>
              <a:rPr lang="ru-RU" dirty="0"/>
              <a:t> (Китай) – готовность 90%</a:t>
            </a:r>
            <a:r>
              <a:rPr lang="en-US" dirty="0"/>
              <a:t>.</a:t>
            </a:r>
            <a:endParaRPr lang="ru-RU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err="1"/>
              <a:t>bSDD</a:t>
            </a:r>
            <a:r>
              <a:rPr lang="en-US" b="1" dirty="0"/>
              <a:t> – </a:t>
            </a:r>
            <a:r>
              <a:rPr lang="en-US" b="1" dirty="0" err="1"/>
              <a:t>buildingSMART</a:t>
            </a:r>
            <a:r>
              <a:rPr lang="en-US" b="1" dirty="0"/>
              <a:t> Data Dictionary</a:t>
            </a:r>
            <a:r>
              <a:rPr lang="en-US" dirty="0" smtClean="0"/>
              <a:t>.</a:t>
            </a:r>
            <a:endParaRPr lang="ru-RU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smtClean="0"/>
              <a:t>IDM </a:t>
            </a:r>
            <a:r>
              <a:rPr lang="en-US" b="1" dirty="0"/>
              <a:t>– Information Delivery Manual</a:t>
            </a:r>
            <a:r>
              <a:rPr lang="en-US" dirty="0" smtClean="0"/>
              <a:t>.</a:t>
            </a:r>
            <a:endParaRPr lang="ru-RU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smtClean="0"/>
              <a:t>MVD</a:t>
            </a:r>
            <a:r>
              <a:rPr lang="en-US" b="1" dirty="0"/>
              <a:t> – Model View Definition</a:t>
            </a:r>
            <a:r>
              <a:rPr lang="en-US" dirty="0" smtClean="0"/>
              <a:t>.</a:t>
            </a:r>
            <a:endParaRPr lang="ru-RU" b="1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smtClean="0"/>
              <a:t>BCF</a:t>
            </a:r>
            <a:r>
              <a:rPr lang="en-US" b="1" dirty="0"/>
              <a:t> – Building Collaboration Format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901" y="3698973"/>
            <a:ext cx="361426" cy="36142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875" y="2948492"/>
            <a:ext cx="361426" cy="36142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930" y="974315"/>
            <a:ext cx="361426" cy="36142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15" y="4061887"/>
            <a:ext cx="426679" cy="32780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573" y="1631403"/>
            <a:ext cx="228455" cy="17551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901" y="3327495"/>
            <a:ext cx="361426" cy="36142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573" y="1896736"/>
            <a:ext cx="228455" cy="17551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573" y="2176243"/>
            <a:ext cx="228455" cy="17551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573" y="2455750"/>
            <a:ext cx="228455" cy="17551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573" y="2727214"/>
            <a:ext cx="228455" cy="175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147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350" y="6522"/>
            <a:ext cx="7740650" cy="469899"/>
          </a:xfrm>
        </p:spPr>
        <p:txBody>
          <a:bodyPr>
            <a:noAutofit/>
          </a:bodyPr>
          <a:lstStyle/>
          <a:p>
            <a:r>
              <a:rPr lang="en-US" sz="2400" b="1" dirty="0"/>
              <a:t>BIM </a:t>
            </a:r>
            <a:r>
              <a:rPr lang="ru-RU" sz="2400" b="1" dirty="0"/>
              <a:t>для инфраструктуры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527050"/>
            <a:ext cx="7740650" cy="444399"/>
          </a:xfrm>
        </p:spPr>
        <p:txBody>
          <a:bodyPr lIns="0" tIns="0" rIns="0" bIns="0">
            <a:noAutofit/>
          </a:bodyPr>
          <a:lstStyle/>
          <a:p>
            <a:r>
              <a:rPr lang="ru-RU" sz="2000" b="1" dirty="0" smtClean="0"/>
              <a:t>Необходимые </a:t>
            </a:r>
            <a:r>
              <a:rPr lang="ru-RU" sz="2000" b="1" dirty="0"/>
              <a:t>шаги на национальном уровне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79512" y="6309320"/>
            <a:ext cx="251048" cy="365125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/>
            <a:fld id="{7FDC5FBE-CCA5-4049-A105-A7F2EE3A63E7}" type="slidenum">
              <a:rPr lang="ru-RU" smtClean="0">
                <a:solidFill>
                  <a:schemeClr val="bg1"/>
                </a:solidFill>
              </a:rPr>
              <a:pPr algn="ctr"/>
              <a:t>5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00200" y="1086676"/>
            <a:ext cx="7343775" cy="5740033"/>
          </a:xfrm>
          <a:custGeom>
            <a:avLst/>
            <a:gdLst>
              <a:gd name="connsiteX0" fmla="*/ 0 w 7094621"/>
              <a:gd name="connsiteY0" fmla="*/ 0 h 4278094"/>
              <a:gd name="connsiteX1" fmla="*/ 7094621 w 7094621"/>
              <a:gd name="connsiteY1" fmla="*/ 0 h 4278094"/>
              <a:gd name="connsiteX2" fmla="*/ 7094621 w 7094621"/>
              <a:gd name="connsiteY2" fmla="*/ 4278094 h 4278094"/>
              <a:gd name="connsiteX3" fmla="*/ 0 w 7094621"/>
              <a:gd name="connsiteY3" fmla="*/ 4278094 h 4278094"/>
              <a:gd name="connsiteX4" fmla="*/ 0 w 7094621"/>
              <a:gd name="connsiteY4" fmla="*/ 0 h 4278094"/>
              <a:gd name="connsiteX0" fmla="*/ 0 w 7094621"/>
              <a:gd name="connsiteY0" fmla="*/ 0 h 4282289"/>
              <a:gd name="connsiteX1" fmla="*/ 7094621 w 7094621"/>
              <a:gd name="connsiteY1" fmla="*/ 0 h 4282289"/>
              <a:gd name="connsiteX2" fmla="*/ 4380782 w 7094621"/>
              <a:gd name="connsiteY2" fmla="*/ 4282289 h 4282289"/>
              <a:gd name="connsiteX3" fmla="*/ 0 w 7094621"/>
              <a:gd name="connsiteY3" fmla="*/ 4278094 h 4282289"/>
              <a:gd name="connsiteX4" fmla="*/ 0 w 7094621"/>
              <a:gd name="connsiteY4" fmla="*/ 0 h 4282289"/>
              <a:gd name="connsiteX0" fmla="*/ 0 w 7094621"/>
              <a:gd name="connsiteY0" fmla="*/ 0 h 5393830"/>
              <a:gd name="connsiteX1" fmla="*/ 7094621 w 7094621"/>
              <a:gd name="connsiteY1" fmla="*/ 0 h 5393830"/>
              <a:gd name="connsiteX2" fmla="*/ 3797747 w 7094621"/>
              <a:gd name="connsiteY2" fmla="*/ 5393830 h 5393830"/>
              <a:gd name="connsiteX3" fmla="*/ 0 w 7094621"/>
              <a:gd name="connsiteY3" fmla="*/ 4278094 h 5393830"/>
              <a:gd name="connsiteX4" fmla="*/ 0 w 7094621"/>
              <a:gd name="connsiteY4" fmla="*/ 0 h 5393830"/>
              <a:gd name="connsiteX0" fmla="*/ 0 w 7094621"/>
              <a:gd name="connsiteY0" fmla="*/ 0 h 5398025"/>
              <a:gd name="connsiteX1" fmla="*/ 7094621 w 7094621"/>
              <a:gd name="connsiteY1" fmla="*/ 0 h 5398025"/>
              <a:gd name="connsiteX2" fmla="*/ 3474771 w 7094621"/>
              <a:gd name="connsiteY2" fmla="*/ 5398025 h 5398025"/>
              <a:gd name="connsiteX3" fmla="*/ 0 w 7094621"/>
              <a:gd name="connsiteY3" fmla="*/ 4278094 h 5398025"/>
              <a:gd name="connsiteX4" fmla="*/ 0 w 7094621"/>
              <a:gd name="connsiteY4" fmla="*/ 0 h 5398025"/>
              <a:gd name="connsiteX0" fmla="*/ 4194 w 7098815"/>
              <a:gd name="connsiteY0" fmla="*/ 0 h 5444164"/>
              <a:gd name="connsiteX1" fmla="*/ 7098815 w 7098815"/>
              <a:gd name="connsiteY1" fmla="*/ 0 h 5444164"/>
              <a:gd name="connsiteX2" fmla="*/ 3478965 w 7098815"/>
              <a:gd name="connsiteY2" fmla="*/ 5398025 h 5444164"/>
              <a:gd name="connsiteX3" fmla="*/ 0 w 7098815"/>
              <a:gd name="connsiteY3" fmla="*/ 5444164 h 5444164"/>
              <a:gd name="connsiteX4" fmla="*/ 4194 w 7098815"/>
              <a:gd name="connsiteY4" fmla="*/ 0 h 5444164"/>
              <a:gd name="connsiteX0" fmla="*/ 4194 w 7098815"/>
              <a:gd name="connsiteY0" fmla="*/ 0 h 5444164"/>
              <a:gd name="connsiteX1" fmla="*/ 7098815 w 7098815"/>
              <a:gd name="connsiteY1" fmla="*/ 0 h 5444164"/>
              <a:gd name="connsiteX2" fmla="*/ 7077842 w 7098815"/>
              <a:gd name="connsiteY2" fmla="*/ 5375677 h 5444164"/>
              <a:gd name="connsiteX3" fmla="*/ 0 w 7098815"/>
              <a:gd name="connsiteY3" fmla="*/ 5444164 h 5444164"/>
              <a:gd name="connsiteX4" fmla="*/ 4194 w 7098815"/>
              <a:gd name="connsiteY4" fmla="*/ 0 h 5444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98815" h="5444164">
                <a:moveTo>
                  <a:pt x="4194" y="0"/>
                </a:moveTo>
                <a:lnTo>
                  <a:pt x="7098815" y="0"/>
                </a:lnTo>
                <a:lnTo>
                  <a:pt x="7077842" y="5375677"/>
                </a:lnTo>
                <a:lnTo>
                  <a:pt x="0" y="5444164"/>
                </a:lnTo>
                <a:lnTo>
                  <a:pt x="4194" y="0"/>
                </a:lnTo>
                <a:close/>
              </a:path>
            </a:pathLst>
          </a:cu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b="1" dirty="0"/>
              <a:t>Наведение порядка с существующими национальными стандартами и классификаторами</a:t>
            </a:r>
            <a:r>
              <a:rPr lang="ru-RU" dirty="0"/>
              <a:t>.</a:t>
            </a:r>
            <a:r>
              <a:rPr lang="en-US"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Необходимо во всей нормативной базе (не только дорожной </a:t>
            </a:r>
            <a:r>
              <a:rPr lang="ru-RU" dirty="0" err="1"/>
              <a:t>отрас</a:t>
            </a:r>
            <a:r>
              <a:rPr lang="ru-RU" dirty="0"/>
              <a:t>-ли) всем объектам и значениям в справочниках присвоить коды</a:t>
            </a:r>
            <a:r>
              <a:rPr lang="en-US" dirty="0"/>
              <a:t>.</a:t>
            </a:r>
            <a:endParaRPr lang="ru-RU" dirty="0"/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b="1" dirty="0">
                <a:solidFill>
                  <a:srgbClr val="FF0000"/>
                </a:solidFill>
              </a:rPr>
              <a:t>Для всех национальных баз данных утвердить модели/форматы обмена данными. </a:t>
            </a:r>
            <a:r>
              <a:rPr lang="ru-RU" dirty="0"/>
              <a:t>Для России это форматы АБДД, АБДМ, проекты строительства/ремонтов, ПОДД, а также более простые модели геологии, дорожных одежд, объектов дорожного обустройства.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b="1" dirty="0"/>
              <a:t>Утвердив модели данных, можно создавать национальные библиотеки </a:t>
            </a:r>
            <a:r>
              <a:rPr lang="ru-RU" dirty="0"/>
              <a:t>объектов, материалов и </a:t>
            </a:r>
            <a:r>
              <a:rPr lang="en-US" b="1" dirty="0"/>
              <a:t>LOD</a:t>
            </a:r>
            <a:r>
              <a:rPr lang="en-US" dirty="0"/>
              <a:t> (</a:t>
            </a:r>
            <a:r>
              <a:rPr lang="ru-RU" dirty="0"/>
              <a:t>уровни проработки</a:t>
            </a:r>
            <a:r>
              <a:rPr lang="en-US" dirty="0"/>
              <a:t>)</a:t>
            </a:r>
            <a:r>
              <a:rPr lang="ru-RU" b="1" dirty="0"/>
              <a:t>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b="1" dirty="0">
                <a:solidFill>
                  <a:srgbClr val="FF0000"/>
                </a:solidFill>
              </a:rPr>
              <a:t>Создавать технические регламенты для отдельных стадий жизненного цикла и дисциплин (</a:t>
            </a:r>
            <a:r>
              <a:rPr lang="en-US" b="1" dirty="0">
                <a:solidFill>
                  <a:srgbClr val="FF0000"/>
                </a:solidFill>
              </a:rPr>
              <a:t>IDM</a:t>
            </a:r>
            <a:r>
              <a:rPr lang="ru-RU" b="1" dirty="0">
                <a:solidFill>
                  <a:srgbClr val="FF0000"/>
                </a:solidFill>
              </a:rPr>
              <a:t>)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/>
              <a:t>т.к. управленческая структура отличается от зданий, да и от других стран.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b="1" dirty="0"/>
              <a:t>Разработать систему сертификации организаций и специалистов</a:t>
            </a:r>
            <a:r>
              <a:rPr lang="ru-RU" dirty="0"/>
              <a:t> на основе модели зрелости (</a:t>
            </a:r>
            <a:r>
              <a:rPr lang="en-US" dirty="0"/>
              <a:t>maturity level</a:t>
            </a:r>
            <a:r>
              <a:rPr lang="ru-RU" dirty="0"/>
              <a:t>).</a:t>
            </a:r>
            <a:r>
              <a:rPr lang="en-US" dirty="0"/>
              <a:t> </a:t>
            </a:r>
            <a:r>
              <a:rPr lang="ru-RU" dirty="0"/>
              <a:t>Это необходимо для объективного проведения тендеров на выполнение дорожных работ.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b="1" dirty="0"/>
              <a:t>Утвердив национальные модели данных, в перспективе по мере готовности </a:t>
            </a:r>
            <a:r>
              <a:rPr lang="en-US" b="1" dirty="0"/>
              <a:t>IFC 5 </a:t>
            </a:r>
            <a:r>
              <a:rPr lang="ru-RU" b="1" dirty="0"/>
              <a:t>можно будет создавать </a:t>
            </a:r>
            <a:r>
              <a:rPr lang="en-US" b="1" dirty="0" err="1"/>
              <a:t>bSDD</a:t>
            </a:r>
            <a:r>
              <a:rPr lang="en-US" b="1" dirty="0"/>
              <a:t> </a:t>
            </a:r>
            <a:r>
              <a:rPr lang="ru-RU" b="1" dirty="0"/>
              <a:t>и </a:t>
            </a:r>
            <a:r>
              <a:rPr lang="en-US" b="1" dirty="0"/>
              <a:t>MVD</a:t>
            </a:r>
            <a:r>
              <a:rPr lang="ru-RU" b="1" dirty="0"/>
              <a:t> </a:t>
            </a:r>
            <a:r>
              <a:rPr lang="ru-RU" dirty="0"/>
              <a:t>– правила преобразования между моделями/форматами.</a:t>
            </a:r>
          </a:p>
        </p:txBody>
      </p:sp>
    </p:spTree>
    <p:extLst>
      <p:ext uri="{BB962C8B-B14F-4D97-AF65-F5344CB8AC3E}">
        <p14:creationId xmlns:p14="http://schemas.microsoft.com/office/powerpoint/2010/main" val="2459397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350" y="6522"/>
            <a:ext cx="7740650" cy="469899"/>
          </a:xfrm>
        </p:spPr>
        <p:txBody>
          <a:bodyPr>
            <a:noAutofit/>
          </a:bodyPr>
          <a:lstStyle/>
          <a:p>
            <a:r>
              <a:rPr lang="en-US" sz="2400" b="1" dirty="0"/>
              <a:t>BIM </a:t>
            </a:r>
            <a:r>
              <a:rPr lang="ru-RU" sz="2400" b="1" dirty="0"/>
              <a:t>для инфраструктуры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527050"/>
            <a:ext cx="7740650" cy="444399"/>
          </a:xfrm>
        </p:spPr>
        <p:txBody>
          <a:bodyPr lIns="0" tIns="0" rIns="0" bIns="0">
            <a:noAutofit/>
          </a:bodyPr>
          <a:lstStyle/>
          <a:p>
            <a:r>
              <a:rPr lang="ru-RU" sz="2000" b="1" dirty="0"/>
              <a:t>Сотрудничество с </a:t>
            </a:r>
            <a:r>
              <a:rPr lang="en-US" sz="2000" b="1" dirty="0" err="1"/>
              <a:t>bulidingSMART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79512" y="6309320"/>
            <a:ext cx="251048" cy="365125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/>
            <a:fld id="{7FDC5FBE-CCA5-4049-A105-A7F2EE3A63E7}" type="slidenum">
              <a:rPr lang="ru-RU" smtClean="0">
                <a:solidFill>
                  <a:schemeClr val="bg1"/>
                </a:solidFill>
              </a:rPr>
              <a:pPr algn="ctr"/>
              <a:t>6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74470" y="1039047"/>
            <a:ext cx="7469505" cy="2462213"/>
          </a:xfrm>
          <a:custGeom>
            <a:avLst/>
            <a:gdLst>
              <a:gd name="connsiteX0" fmla="*/ 0 w 7094621"/>
              <a:gd name="connsiteY0" fmla="*/ 0 h 4278094"/>
              <a:gd name="connsiteX1" fmla="*/ 7094621 w 7094621"/>
              <a:gd name="connsiteY1" fmla="*/ 0 h 4278094"/>
              <a:gd name="connsiteX2" fmla="*/ 7094621 w 7094621"/>
              <a:gd name="connsiteY2" fmla="*/ 4278094 h 4278094"/>
              <a:gd name="connsiteX3" fmla="*/ 0 w 7094621"/>
              <a:gd name="connsiteY3" fmla="*/ 4278094 h 4278094"/>
              <a:gd name="connsiteX4" fmla="*/ 0 w 7094621"/>
              <a:gd name="connsiteY4" fmla="*/ 0 h 4278094"/>
              <a:gd name="connsiteX0" fmla="*/ 0 w 7094621"/>
              <a:gd name="connsiteY0" fmla="*/ 0 h 4282289"/>
              <a:gd name="connsiteX1" fmla="*/ 7094621 w 7094621"/>
              <a:gd name="connsiteY1" fmla="*/ 0 h 4282289"/>
              <a:gd name="connsiteX2" fmla="*/ 4380782 w 7094621"/>
              <a:gd name="connsiteY2" fmla="*/ 4282289 h 4282289"/>
              <a:gd name="connsiteX3" fmla="*/ 0 w 7094621"/>
              <a:gd name="connsiteY3" fmla="*/ 4278094 h 4282289"/>
              <a:gd name="connsiteX4" fmla="*/ 0 w 7094621"/>
              <a:gd name="connsiteY4" fmla="*/ 0 h 4282289"/>
              <a:gd name="connsiteX0" fmla="*/ 0 w 7094621"/>
              <a:gd name="connsiteY0" fmla="*/ 0 h 5393830"/>
              <a:gd name="connsiteX1" fmla="*/ 7094621 w 7094621"/>
              <a:gd name="connsiteY1" fmla="*/ 0 h 5393830"/>
              <a:gd name="connsiteX2" fmla="*/ 3797747 w 7094621"/>
              <a:gd name="connsiteY2" fmla="*/ 5393830 h 5393830"/>
              <a:gd name="connsiteX3" fmla="*/ 0 w 7094621"/>
              <a:gd name="connsiteY3" fmla="*/ 4278094 h 5393830"/>
              <a:gd name="connsiteX4" fmla="*/ 0 w 7094621"/>
              <a:gd name="connsiteY4" fmla="*/ 0 h 5393830"/>
              <a:gd name="connsiteX0" fmla="*/ 0 w 7094621"/>
              <a:gd name="connsiteY0" fmla="*/ 0 h 5398025"/>
              <a:gd name="connsiteX1" fmla="*/ 7094621 w 7094621"/>
              <a:gd name="connsiteY1" fmla="*/ 0 h 5398025"/>
              <a:gd name="connsiteX2" fmla="*/ 3474771 w 7094621"/>
              <a:gd name="connsiteY2" fmla="*/ 5398025 h 5398025"/>
              <a:gd name="connsiteX3" fmla="*/ 0 w 7094621"/>
              <a:gd name="connsiteY3" fmla="*/ 4278094 h 5398025"/>
              <a:gd name="connsiteX4" fmla="*/ 0 w 7094621"/>
              <a:gd name="connsiteY4" fmla="*/ 0 h 5398025"/>
              <a:gd name="connsiteX0" fmla="*/ 4194 w 7098815"/>
              <a:gd name="connsiteY0" fmla="*/ 0 h 5444164"/>
              <a:gd name="connsiteX1" fmla="*/ 7098815 w 7098815"/>
              <a:gd name="connsiteY1" fmla="*/ 0 h 5444164"/>
              <a:gd name="connsiteX2" fmla="*/ 3478965 w 7098815"/>
              <a:gd name="connsiteY2" fmla="*/ 5398025 h 5444164"/>
              <a:gd name="connsiteX3" fmla="*/ 0 w 7098815"/>
              <a:gd name="connsiteY3" fmla="*/ 5444164 h 5444164"/>
              <a:gd name="connsiteX4" fmla="*/ 4194 w 7098815"/>
              <a:gd name="connsiteY4" fmla="*/ 0 h 5444164"/>
              <a:gd name="connsiteX0" fmla="*/ 4194 w 7098815"/>
              <a:gd name="connsiteY0" fmla="*/ 0 h 5444164"/>
              <a:gd name="connsiteX1" fmla="*/ 7098815 w 7098815"/>
              <a:gd name="connsiteY1" fmla="*/ 0 h 5444164"/>
              <a:gd name="connsiteX2" fmla="*/ 7077842 w 7098815"/>
              <a:gd name="connsiteY2" fmla="*/ 5375677 h 5444164"/>
              <a:gd name="connsiteX3" fmla="*/ 0 w 7098815"/>
              <a:gd name="connsiteY3" fmla="*/ 5444164 h 5444164"/>
              <a:gd name="connsiteX4" fmla="*/ 4194 w 7098815"/>
              <a:gd name="connsiteY4" fmla="*/ 0 h 5444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98815" h="5444164">
                <a:moveTo>
                  <a:pt x="4194" y="0"/>
                </a:moveTo>
                <a:lnTo>
                  <a:pt x="7098815" y="0"/>
                </a:lnTo>
                <a:lnTo>
                  <a:pt x="7077842" y="5375677"/>
                </a:lnTo>
                <a:lnTo>
                  <a:pt x="0" y="5444164"/>
                </a:lnTo>
                <a:lnTo>
                  <a:pt x="4194" y="0"/>
                </a:lnTo>
                <a:close/>
              </a:path>
            </a:pathLst>
          </a:cu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 smtClean="0"/>
              <a:t>Второй год </a:t>
            </a:r>
            <a:r>
              <a:rPr lang="ru-RU" b="1" dirty="0" err="1" smtClean="0"/>
              <a:t>ИндорСофт</a:t>
            </a:r>
            <a:r>
              <a:rPr lang="ru-RU" b="1" dirty="0" smtClean="0"/>
              <a:t> участвует в работе </a:t>
            </a:r>
            <a:r>
              <a:rPr lang="en-US" b="1" dirty="0" err="1" smtClean="0"/>
              <a:t>bulidingSMART</a:t>
            </a:r>
            <a:r>
              <a:rPr lang="ru-RU" dirty="0" smtClean="0"/>
              <a:t> в техническом комитете по инфраструктуре </a:t>
            </a:r>
            <a:r>
              <a:rPr lang="en-US" b="1" dirty="0" err="1" smtClean="0"/>
              <a:t>InfraRoom</a:t>
            </a:r>
            <a:r>
              <a:rPr lang="ru-RU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ru-RU" dirty="0" smtClean="0"/>
              <a:t>В 2015 г. мы первыми в мире реализовали обмен базовыми дорожными данными в формате </a:t>
            </a:r>
            <a:r>
              <a:rPr lang="en-US" b="1" dirty="0" smtClean="0"/>
              <a:t>IFC Alignment</a:t>
            </a:r>
            <a:r>
              <a:rPr lang="ru-RU" b="1" dirty="0" smtClean="0"/>
              <a:t> </a:t>
            </a:r>
            <a:r>
              <a:rPr lang="ru-RU" dirty="0" smtClean="0"/>
              <a:t>1.0 в коммерческой САПР дорог – в нашей системе </a:t>
            </a:r>
            <a:r>
              <a:rPr lang="en-US" b="1" dirty="0" err="1" smtClean="0"/>
              <a:t>IndorCAD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ru-RU" dirty="0" smtClean="0"/>
              <a:t>В 2016 г. </a:t>
            </a:r>
            <a:r>
              <a:rPr lang="ru-RU" b="1" dirty="0" smtClean="0"/>
              <a:t>мы </a:t>
            </a:r>
            <a:r>
              <a:rPr lang="ru-RU" b="1" dirty="0"/>
              <a:t>участвуем в проекте опытного внедрения </a:t>
            </a:r>
            <a:r>
              <a:rPr lang="ru-RU" dirty="0"/>
              <a:t>новейших стандартов в сфере </a:t>
            </a:r>
            <a:r>
              <a:rPr lang="ru-RU" dirty="0" smtClean="0"/>
              <a:t>инфраструктуры (</a:t>
            </a:r>
            <a:r>
              <a:rPr lang="en-US" b="1" dirty="0" smtClean="0"/>
              <a:t>IFC </a:t>
            </a:r>
            <a:r>
              <a:rPr lang="en-US" b="1" dirty="0"/>
              <a:t>Alignment deployment </a:t>
            </a:r>
            <a:r>
              <a:rPr lang="en-US" b="1" dirty="0" smtClean="0"/>
              <a:t>project</a:t>
            </a:r>
            <a:r>
              <a:rPr lang="ru-RU" dirty="0" smtClean="0"/>
              <a:t>). Помимо нас внедрение проводится в 7 странах.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5" r="-291"/>
          <a:stretch/>
        </p:blipFill>
        <p:spPr>
          <a:xfrm>
            <a:off x="1543050" y="3638550"/>
            <a:ext cx="7388695" cy="293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103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79512" y="6309320"/>
            <a:ext cx="251048" cy="365125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/>
            <a:fld id="{7FDC5FBE-CCA5-4049-A105-A7F2EE3A63E7}" type="slidenum">
              <a:rPr lang="ru-RU" smtClean="0">
                <a:solidFill>
                  <a:schemeClr val="bg1"/>
                </a:solidFill>
              </a:rPr>
              <a:pPr algn="ctr"/>
              <a:t>7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1403350" y="2370757"/>
            <a:ext cx="7403766" cy="546712"/>
          </a:xfrm>
        </p:spPr>
        <p:txBody>
          <a:bodyPr>
            <a:noAutofit/>
          </a:bodyPr>
          <a:lstStyle/>
          <a:p>
            <a:r>
              <a:rPr lang="en-US" sz="2400" b="1" dirty="0"/>
              <a:t>BIM </a:t>
            </a:r>
            <a:r>
              <a:rPr lang="ru-RU" sz="2400" b="1" dirty="0"/>
              <a:t>автомобильных дорог</a:t>
            </a:r>
            <a:r>
              <a:rPr lang="en-US" sz="2400" b="1" dirty="0"/>
              <a:t>:</a:t>
            </a:r>
            <a:endParaRPr lang="ru-RU" sz="2400" b="1" dirty="0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403350" y="2801741"/>
            <a:ext cx="7740650" cy="10216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/>
              <a:t>современное состояние разработки </a:t>
            </a:r>
            <a:br>
              <a:rPr lang="ru-RU" sz="2000" dirty="0"/>
            </a:br>
            <a:r>
              <a:rPr lang="ru-RU" sz="2000" dirty="0"/>
              <a:t>международных стандартов консорциумом</a:t>
            </a:r>
            <a:br>
              <a:rPr lang="ru-RU" sz="2000" dirty="0"/>
            </a:br>
            <a:r>
              <a:rPr lang="en-US" sz="2000" dirty="0" err="1"/>
              <a:t>buildingSMART</a:t>
            </a:r>
            <a:r>
              <a:rPr lang="ru-RU" sz="2000" dirty="0"/>
              <a:t> (</a:t>
            </a:r>
            <a:r>
              <a:rPr lang="en-US" sz="2000" dirty="0"/>
              <a:t>IFC Road</a:t>
            </a:r>
            <a:r>
              <a:rPr lang="ru-RU" sz="2000" dirty="0"/>
              <a:t>, </a:t>
            </a:r>
            <a:r>
              <a:rPr lang="en-US" sz="2000" dirty="0"/>
              <a:t>IFC Bridge </a:t>
            </a:r>
            <a:r>
              <a:rPr lang="ru-RU" sz="2000" dirty="0"/>
              <a:t>и пр.)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434018" y="4746273"/>
            <a:ext cx="360289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Скворцов Алексей Владимирович</a:t>
            </a:r>
            <a:r>
              <a:rPr lang="ru-RU" sz="1400" dirty="0"/>
              <a:t>, </a:t>
            </a:r>
          </a:p>
          <a:p>
            <a:r>
              <a:rPr lang="ru-RU" sz="1400" dirty="0"/>
              <a:t>д.т.н., профессор,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ru-RU" sz="1400" dirty="0"/>
              <a:t>генеральный директор ООО «</a:t>
            </a:r>
            <a:r>
              <a:rPr lang="ru-RU" sz="1400" dirty="0" err="1"/>
              <a:t>ИндорСофт</a:t>
            </a:r>
            <a:r>
              <a:rPr lang="ru-RU" sz="1400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0564495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10216</TotalTime>
  <Words>207</Words>
  <Application>Microsoft Office PowerPoint</Application>
  <PresentationFormat>Экран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Тема Office</vt:lpstr>
      <vt:lpstr>BIM автомобильных дорог:</vt:lpstr>
      <vt:lpstr>BIM – техническое регулирование</vt:lpstr>
      <vt:lpstr>BIM – информационное моделирование</vt:lpstr>
      <vt:lpstr>BIM для инфраструктуры</vt:lpstr>
      <vt:lpstr>BIM для инфраструктуры</vt:lpstr>
      <vt:lpstr>BIM для инфраструктуры</vt:lpstr>
      <vt:lpstr>BIM автомобильных дорог:</vt:lpstr>
    </vt:vector>
  </TitlesOfParts>
  <Company>ИндорСофт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Сарычев Дмитрий Сергеевич</dc:creator>
  <cp:lastModifiedBy>admin</cp:lastModifiedBy>
  <cp:revision>375</cp:revision>
  <dcterms:created xsi:type="dcterms:W3CDTF">2012-10-03T07:59:22Z</dcterms:created>
  <dcterms:modified xsi:type="dcterms:W3CDTF">2016-10-13T10:02:23Z</dcterms:modified>
</cp:coreProperties>
</file>