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8" r:id="rId2"/>
    <p:sldId id="391" r:id="rId3"/>
    <p:sldId id="340" r:id="rId4"/>
    <p:sldId id="346" r:id="rId5"/>
    <p:sldId id="350" r:id="rId6"/>
    <p:sldId id="384" r:id="rId7"/>
    <p:sldId id="390" r:id="rId8"/>
    <p:sldId id="388" r:id="rId9"/>
    <p:sldId id="382" r:id="rId10"/>
    <p:sldId id="393" r:id="rId11"/>
    <p:sldId id="392" r:id="rId12"/>
    <p:sldId id="394" r:id="rId13"/>
    <p:sldId id="383" r:id="rId14"/>
    <p:sldId id="395" r:id="rId15"/>
    <p:sldId id="275" r:id="rId16"/>
  </p:sldIdLst>
  <p:sldSz cx="9144000" cy="6858000" type="screen4x3"/>
  <p:notesSz cx="6805613" cy="99441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66"/>
    <a:srgbClr val="FFCC66"/>
    <a:srgbClr val="B88C00"/>
    <a:srgbClr val="F5F961"/>
    <a:srgbClr val="D27D00"/>
    <a:srgbClr val="1C3462"/>
    <a:srgbClr val="C89800"/>
    <a:srgbClr val="FF0000"/>
    <a:srgbClr val="800000"/>
    <a:srgbClr val="2539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39" autoAdjust="0"/>
    <p:restoredTop sz="93813" autoAdjust="0"/>
  </p:normalViewPr>
  <p:slideViewPr>
    <p:cSldViewPr>
      <p:cViewPr>
        <p:scale>
          <a:sx n="61" d="100"/>
          <a:sy n="61" d="100"/>
        </p:scale>
        <p:origin x="-1626" y="-360"/>
      </p:cViewPr>
      <p:guideLst>
        <p:guide orient="horz" pos="2160"/>
        <p:guide orient="horz" pos="1071"/>
        <p:guide orient="horz" pos="482"/>
        <p:guide orient="horz" pos="1162"/>
        <p:guide orient="horz" pos="3884"/>
        <p:guide pos="2880"/>
        <p:guide pos="249"/>
        <p:guide pos="839"/>
        <p:guide pos="5692"/>
        <p:guide pos="3288"/>
      </p:guideLst>
    </p:cSldViewPr>
  </p:slideViewPr>
  <p:outlineViewPr>
    <p:cViewPr>
      <p:scale>
        <a:sx n="33" d="100"/>
        <a:sy n="33" d="100"/>
      </p:scale>
      <p:origin x="0" y="31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8F6F834-A585-4354-946C-965C182F416F}" type="datetimeFigureOut">
              <a:rPr lang="ru-RU"/>
              <a:pPr>
                <a:defRPr/>
              </a:pPr>
              <a:t>12.10.2016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CE14D68-1013-4F7C-BF07-97CE6032F7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85870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442109-9916-42B3-A3D9-C9DB7CF4C9CC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09900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442109-9916-42B3-A3D9-C9DB7CF4C9CC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09900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442109-9916-42B3-A3D9-C9DB7CF4C9C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09900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442109-9916-42B3-A3D9-C9DB7CF4C9CC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09900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442109-9916-42B3-A3D9-C9DB7CF4C9CC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42380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442109-9916-42B3-A3D9-C9DB7CF4C9CC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09900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5DE272-1FB8-41AD-9D7B-DE0226DADDD4}" type="slidenum">
              <a:rPr lang="ru-RU" smtClean="0"/>
              <a:pPr/>
              <a:t>14</a:t>
            </a:fld>
            <a:endParaRPr lang="ru-RU" smtClean="0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B1EC96-FB7A-45C2-9C17-EC9AD306A2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9B9A6A-82B2-4BB5-B400-67A69EA9ED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897DEC-388B-42E4-9C61-F90F5D083A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EF0DA3-5C7B-4573-AF7B-FF91DD981F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E55E3F-4D03-4A43-A177-D850AD769A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83F845-0A52-4F79-91A2-E7606EEF38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A5B3D9-F629-43B6-BC01-4B3ECBC5E9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6B95AB-0D07-4AB3-B00C-E82A8ABE12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FC65B6-80CA-4BC7-94F6-6696B8DA45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735CCF-AC17-482A-B6C0-683756F713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EBB742-56B6-4DA7-BDCF-75C65C89A1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DD164A-C96B-498D-ACB6-66F8A60DC4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515296-0ACF-4161-BCC8-84B62C9226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3CA0EFA-6E1C-4748-B068-5D7D01D7A6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31912" y="332656"/>
            <a:ext cx="7812088" cy="1728192"/>
          </a:xfrm>
        </p:spPr>
        <p:txBody>
          <a:bodyPr/>
          <a:lstStyle/>
          <a:p>
            <a:pPr eaLnBrk="1" hangingPunct="1"/>
            <a:r>
              <a:rPr lang="ru-RU" sz="3200" b="1" dirty="0" smtClean="0">
                <a:solidFill>
                  <a:schemeClr val="accent2"/>
                </a:solidFill>
                <a:latin typeface="Calibri" pitchFamily="34" charset="0"/>
              </a:rPr>
              <a:t>Информационное моделирование автомобильных дорог</a:t>
            </a:r>
            <a:r>
              <a:rPr lang="en-US" sz="3200" b="1" dirty="0" smtClean="0">
                <a:solidFill>
                  <a:schemeClr val="accent2"/>
                </a:solidFill>
                <a:latin typeface="Calibri" pitchFamily="34" charset="0"/>
              </a:rPr>
              <a:t> (</a:t>
            </a:r>
            <a:r>
              <a:rPr lang="ru-RU" sz="3200" b="1" dirty="0" smtClean="0">
                <a:solidFill>
                  <a:schemeClr val="accent2"/>
                </a:solidFill>
                <a:latin typeface="Calibri" pitchFamily="34" charset="0"/>
              </a:rPr>
              <a:t>ИМД):</a:t>
            </a:r>
            <a:br>
              <a:rPr lang="ru-RU" sz="3200" b="1" dirty="0" smtClean="0">
                <a:solidFill>
                  <a:schemeClr val="accent2"/>
                </a:solidFill>
                <a:latin typeface="Calibri" pitchFamily="34" charset="0"/>
              </a:rPr>
            </a:br>
            <a:r>
              <a:rPr lang="ru-RU" sz="3200" b="1" dirty="0" smtClean="0">
                <a:solidFill>
                  <a:schemeClr val="accent2"/>
                </a:solidFill>
                <a:latin typeface="Calibri" pitchFamily="34" charset="0"/>
              </a:rPr>
              <a:t> цели и задачи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1331913" y="5879013"/>
            <a:ext cx="773906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dirty="0" smtClean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algn="ctr"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Москва, ДОРОГАЭКСПО 2016</a:t>
            </a:r>
            <a:endParaRPr lang="ru-RU" sz="2400" dirty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pic>
        <p:nvPicPr>
          <p:cNvPr id="10" name="Рисунок 9" descr="Комп.w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16886" y="2361516"/>
            <a:ext cx="2350872" cy="1947865"/>
          </a:xfrm>
          <a:prstGeom prst="rect">
            <a:avLst/>
          </a:prstGeom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299233" y="4365104"/>
            <a:ext cx="7739062" cy="1513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 b="1" dirty="0" smtClean="0">
                <a:solidFill>
                  <a:srgbClr val="C00000"/>
                </a:solidFill>
                <a:latin typeface="Calibri" pitchFamily="34" charset="0"/>
              </a:rPr>
              <a:t>Бойков Владимир Николаевич</a:t>
            </a:r>
            <a:r>
              <a:rPr lang="ru-RU" sz="2200" b="1" dirty="0" smtClean="0">
                <a:solidFill>
                  <a:srgbClr val="C00000"/>
                </a:solidFill>
                <a:latin typeface="Calibri" pitchFamily="34" charset="0"/>
              </a:rPr>
              <a:t>, </a:t>
            </a:r>
            <a:br>
              <a:rPr lang="ru-RU" sz="2200" b="1" dirty="0" smtClean="0">
                <a:solidFill>
                  <a:srgbClr val="C00000"/>
                </a:solidFill>
                <a:latin typeface="Calibri" pitchFamily="34" charset="0"/>
              </a:rPr>
            </a:br>
            <a:r>
              <a:rPr lang="ru-RU" sz="2200" dirty="0" smtClean="0">
                <a:solidFill>
                  <a:srgbClr val="C00000"/>
                </a:solidFill>
                <a:latin typeface="Calibri" pitchFamily="34" charset="0"/>
              </a:rPr>
              <a:t>д.т.н., зав. кафедрой «Геодезия и геоинформатика» МАДИ,</a:t>
            </a:r>
          </a:p>
          <a:p>
            <a:pPr eaLnBrk="1" hangingPunct="1"/>
            <a:r>
              <a:rPr lang="ru-RU" sz="2200" dirty="0">
                <a:solidFill>
                  <a:srgbClr val="C00000"/>
                </a:solidFill>
                <a:latin typeface="Calibri" pitchFamily="34" charset="0"/>
              </a:rPr>
              <a:t>ч</a:t>
            </a:r>
            <a:r>
              <a:rPr lang="ru-RU" sz="2200" dirty="0" smtClean="0">
                <a:solidFill>
                  <a:srgbClr val="C00000"/>
                </a:solidFill>
                <a:latin typeface="Calibri" pitchFamily="34" charset="0"/>
              </a:rPr>
              <a:t>лен президиума НТС Госкомпании «</a:t>
            </a:r>
            <a:r>
              <a:rPr lang="ru-RU" sz="2200" dirty="0" err="1" smtClean="0">
                <a:solidFill>
                  <a:srgbClr val="C00000"/>
                </a:solidFill>
                <a:latin typeface="Calibri" pitchFamily="34" charset="0"/>
              </a:rPr>
              <a:t>Автодор</a:t>
            </a:r>
            <a:r>
              <a:rPr lang="ru-RU" sz="2200" dirty="0" smtClean="0">
                <a:solidFill>
                  <a:srgbClr val="C00000"/>
                </a:solidFill>
                <a:latin typeface="Calibri" pitchFamily="34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2980160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307648" y="2591898"/>
            <a:ext cx="8485973" cy="1470025"/>
          </a:xfrm>
        </p:spPr>
        <p:txBody>
          <a:bodyPr>
            <a:noAutofit/>
          </a:bodyPr>
          <a:lstStyle/>
          <a:p>
            <a:r>
              <a:rPr lang="ru-RU" sz="2800" b="1" dirty="0">
                <a:cs typeface="Times New Roman"/>
              </a:rPr>
              <a:t/>
            </a:r>
            <a:br>
              <a:rPr lang="ru-RU" sz="2800" b="1" dirty="0">
                <a:cs typeface="Times New Roman"/>
              </a:rPr>
            </a:br>
            <a:r>
              <a:rPr lang="ru-RU" sz="2800" b="1" dirty="0" smtClean="0">
                <a:cs typeface="Times New Roman"/>
              </a:rPr>
              <a:t/>
            </a:r>
            <a:br>
              <a:rPr lang="ru-RU" sz="2800" b="1" dirty="0" smtClean="0">
                <a:cs typeface="Times New Roman"/>
              </a:rPr>
            </a:br>
            <a:r>
              <a:rPr lang="ru-RU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Times New Roman"/>
              </a:rPr>
              <a:t/>
            </a:r>
            <a:br>
              <a:rPr lang="ru-RU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Times New Roman"/>
              </a:rPr>
            </a:br>
            <a:r>
              <a:rPr lang="ru-RU" sz="2400" b="1" dirty="0" smtClean="0">
                <a:cs typeface="Times New Roman"/>
              </a:rPr>
              <a:t/>
            </a:r>
            <a:br>
              <a:rPr lang="ru-RU" sz="2400" b="1" dirty="0" smtClean="0">
                <a:cs typeface="Times New Roman"/>
              </a:rPr>
            </a:br>
            <a:endParaRPr lang="ru-RU" sz="1600" b="1" dirty="0">
              <a:cs typeface="Times New Roman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3B3DD-87C3-2F4C-9EFF-9ABC2975F844}" type="slidenum">
              <a:rPr lang="ru-RU" smtClean="0"/>
              <a:t>10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331640" y="654924"/>
            <a:ext cx="78123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1F497D"/>
                </a:solidFill>
              </a:rPr>
              <a:t> </a:t>
            </a:r>
            <a:r>
              <a:rPr lang="ru-RU" sz="2800" b="1" dirty="0">
                <a:solidFill>
                  <a:srgbClr val="1F497D"/>
                </a:solidFill>
              </a:rPr>
              <a:t>Анализ проектных решений и контроль коллизий при помощи ИМД</a:t>
            </a:r>
            <a:endParaRPr lang="ru-RU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376" y="1815152"/>
            <a:ext cx="4663000" cy="3502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237" y="3431381"/>
            <a:ext cx="4322763" cy="248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763688" y="5589240"/>
            <a:ext cx="27804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Оценка видимости дороги с учетом ее обустройства и прилегающей ситуации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22627" y="1815152"/>
            <a:ext cx="336417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Проверка возможности проезда крупногабаритных транспортных средств в пределах проезжей части примыкания</a:t>
            </a:r>
          </a:p>
        </p:txBody>
      </p:sp>
    </p:spTree>
    <p:extLst>
      <p:ext uri="{BB962C8B-B14F-4D97-AF65-F5344CB8AC3E}">
        <p14:creationId xmlns:p14="http://schemas.microsoft.com/office/powerpoint/2010/main" val="857369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307648" y="2591898"/>
            <a:ext cx="8485973" cy="1470025"/>
          </a:xfrm>
        </p:spPr>
        <p:txBody>
          <a:bodyPr>
            <a:noAutofit/>
          </a:bodyPr>
          <a:lstStyle/>
          <a:p>
            <a:r>
              <a:rPr lang="ru-RU" sz="2800" b="1" dirty="0">
                <a:cs typeface="Times New Roman"/>
              </a:rPr>
              <a:t/>
            </a:r>
            <a:br>
              <a:rPr lang="ru-RU" sz="2800" b="1" dirty="0">
                <a:cs typeface="Times New Roman"/>
              </a:rPr>
            </a:br>
            <a:r>
              <a:rPr lang="ru-RU" sz="2800" b="1" dirty="0" smtClean="0">
                <a:cs typeface="Times New Roman"/>
              </a:rPr>
              <a:t/>
            </a:r>
            <a:br>
              <a:rPr lang="ru-RU" sz="2800" b="1" dirty="0" smtClean="0">
                <a:cs typeface="Times New Roman"/>
              </a:rPr>
            </a:br>
            <a:r>
              <a:rPr lang="ru-RU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Times New Roman"/>
              </a:rPr>
              <a:t/>
            </a:r>
            <a:br>
              <a:rPr lang="ru-RU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Times New Roman"/>
              </a:rPr>
            </a:br>
            <a:r>
              <a:rPr lang="ru-RU" sz="2400" b="1" dirty="0" smtClean="0">
                <a:cs typeface="Times New Roman"/>
              </a:rPr>
              <a:t/>
            </a:r>
            <a:br>
              <a:rPr lang="ru-RU" sz="2400" b="1" dirty="0" smtClean="0">
                <a:cs typeface="Times New Roman"/>
              </a:rPr>
            </a:br>
            <a:endParaRPr lang="ru-RU" sz="1600" b="1" dirty="0">
              <a:cs typeface="Times New Roman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3B3DD-87C3-2F4C-9EFF-9ABC2975F844}" type="slidenum">
              <a:rPr lang="ru-RU" smtClean="0"/>
              <a:t>11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16811" y="106825"/>
            <a:ext cx="5024180" cy="548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sz="2800" dirty="0" smtClean="0">
                <a:solidFill>
                  <a:schemeClr val="tx2"/>
                </a:solidFill>
                <a:effectLst/>
                <a:latin typeface="Times New Roman"/>
                <a:ea typeface="Times New Roman"/>
                <a:cs typeface="Times New Roman"/>
              </a:rPr>
              <a:t> </a:t>
            </a:r>
            <a:endParaRPr lang="ru-RU" sz="2800" b="1" dirty="0">
              <a:solidFill>
                <a:schemeClr val="tx2"/>
              </a:solidFill>
              <a:effectLst/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69" y="1609031"/>
            <a:ext cx="5899061" cy="3128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5439" y="3316406"/>
            <a:ext cx="4855522" cy="2634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03648" y="654924"/>
            <a:ext cx="77403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1F497D"/>
                </a:solidFill>
              </a:rPr>
              <a:t>Анализ </a:t>
            </a:r>
            <a:r>
              <a:rPr lang="ru-RU" sz="2800" b="1" dirty="0">
                <a:solidFill>
                  <a:srgbClr val="1F497D"/>
                </a:solidFill>
              </a:rPr>
              <a:t>проектных решений и контроль коллизий при помощи ИМД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1403648" y="4885899"/>
            <a:ext cx="27217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/>
              <a:t>Необеспеченный водоотвод на проезжей части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41493" y="1801504"/>
            <a:ext cx="26521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Необеспеченный водоотвод в полосе постоянного отвода</a:t>
            </a:r>
          </a:p>
        </p:txBody>
      </p:sp>
    </p:spTree>
    <p:extLst>
      <p:ext uri="{BB962C8B-B14F-4D97-AF65-F5344CB8AC3E}">
        <p14:creationId xmlns:p14="http://schemas.microsoft.com/office/powerpoint/2010/main" val="2129212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Комп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12360" y="105557"/>
            <a:ext cx="1080120" cy="8949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59632" y="152591"/>
            <a:ext cx="6916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/>
                </a:solidFill>
              </a:rPr>
              <a:t>Цифровая м</a:t>
            </a:r>
            <a:r>
              <a:rPr lang="ru-RU" sz="2400" b="1" dirty="0" smtClean="0">
                <a:solidFill>
                  <a:schemeClr val="accent2"/>
                </a:solidFill>
              </a:rPr>
              <a:t>одель </a:t>
            </a:r>
            <a:r>
              <a:rPr lang="ru-RU" sz="2400" b="1" dirty="0" smtClean="0">
                <a:solidFill>
                  <a:schemeClr val="accent2"/>
                </a:solidFill>
              </a:rPr>
              <a:t>коммуникаций (ЦМК)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59632" y="675811"/>
            <a:ext cx="8064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000" dirty="0" smtClean="0"/>
              <a:t>	</a:t>
            </a:r>
            <a:endParaRPr lang="ru-RU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1584176" y="980943"/>
            <a:ext cx="7559824" cy="72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396000">
              <a:lnSpc>
                <a:spcPct val="114000"/>
              </a:lnSpc>
            </a:pPr>
            <a:r>
              <a:rPr lang="ru-RU" dirty="0" smtClean="0"/>
              <a:t>       Вариант </a:t>
            </a:r>
            <a:r>
              <a:rPr lang="ru-RU" dirty="0"/>
              <a:t>визуализации подземных коммуникаций при анализе проволочной (полупрозрачной) модели МИИ.</a:t>
            </a:r>
          </a:p>
        </p:txBody>
      </p:sp>
      <p:pic>
        <p:nvPicPr>
          <p:cNvPr id="11" name="Рисунок 10" descr="коммуникации 3D (2) (желтый объект - это газопровод)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47664" y="2000503"/>
            <a:ext cx="7434709" cy="46688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24152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Комп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12360" y="105557"/>
            <a:ext cx="1080120" cy="8949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08524" y="326003"/>
            <a:ext cx="53428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u="sng" dirty="0" smtClean="0">
                <a:solidFill>
                  <a:schemeClr val="accent2"/>
                </a:solidFill>
              </a:rPr>
              <a:t>Задачи ИМД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87625" y="1280110"/>
            <a:ext cx="795637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b="1" dirty="0">
                <a:solidFill>
                  <a:srgbClr val="C00000"/>
                </a:solidFill>
              </a:rPr>
              <a:t>Разработка требований к </a:t>
            </a:r>
            <a:r>
              <a:rPr lang="ru-RU" b="1" dirty="0" smtClean="0">
                <a:solidFill>
                  <a:srgbClr val="C00000"/>
                </a:solidFill>
              </a:rPr>
              <a:t>информационным моделям </a:t>
            </a:r>
            <a:r>
              <a:rPr lang="ru-RU" b="1" dirty="0">
                <a:solidFill>
                  <a:srgbClr val="C00000"/>
                </a:solidFill>
              </a:rPr>
              <a:t>дорог в составе Конкурсной документации (Техническое задание) и в Договорах на подрядные </a:t>
            </a:r>
            <a:r>
              <a:rPr lang="ru-RU" b="1" dirty="0" smtClean="0">
                <a:solidFill>
                  <a:srgbClr val="C00000"/>
                </a:solidFill>
              </a:rPr>
              <a:t>работы</a:t>
            </a:r>
          </a:p>
          <a:p>
            <a:pPr marL="285750" lvl="0" indent="-285750" defTabSz="4572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rgbClr val="C00000"/>
                </a:solidFill>
              </a:rPr>
              <a:t>Организация </a:t>
            </a:r>
            <a:r>
              <a:rPr lang="ru-RU" b="1" dirty="0">
                <a:solidFill>
                  <a:srgbClr val="C00000"/>
                </a:solidFill>
              </a:rPr>
              <a:t>единого координатного пространства (ВОГС)</a:t>
            </a:r>
          </a:p>
          <a:p>
            <a:pPr marL="285750" lvl="0" indent="-285750" defTabSz="4572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dirty="0" smtClean="0"/>
              <a:t>Классификация </a:t>
            </a:r>
            <a:r>
              <a:rPr lang="ru-RU" dirty="0"/>
              <a:t>моделей дорог (3D)</a:t>
            </a:r>
          </a:p>
          <a:p>
            <a:pPr marL="285750" lvl="0" indent="-285750" defTabSz="4572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dirty="0" smtClean="0"/>
              <a:t>Обоснование </a:t>
            </a:r>
            <a:r>
              <a:rPr lang="ru-RU" dirty="0"/>
              <a:t>уровней детализации моделей (LOD)</a:t>
            </a:r>
          </a:p>
          <a:p>
            <a:pPr marL="285750" lvl="0" indent="-285750" defTabSz="4572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dirty="0" smtClean="0"/>
              <a:t>Обоснование </a:t>
            </a:r>
            <a:r>
              <a:rPr lang="ru-RU" dirty="0"/>
              <a:t>перечня обменных форматов данных (</a:t>
            </a:r>
            <a:r>
              <a:rPr lang="ru-RU" dirty="0" err="1"/>
              <a:t>интероперабельность</a:t>
            </a:r>
            <a:r>
              <a:rPr lang="ru-RU" dirty="0" smtClean="0"/>
              <a:t>) и ПО</a:t>
            </a:r>
            <a:endParaRPr lang="ru-RU" dirty="0"/>
          </a:p>
          <a:p>
            <a:pPr marL="285750" lvl="0" indent="-285750" defTabSz="4572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b="1" dirty="0" smtClean="0"/>
              <a:t> </a:t>
            </a:r>
            <a:r>
              <a:rPr lang="ru-RU" b="1" dirty="0">
                <a:solidFill>
                  <a:srgbClr val="C00000"/>
                </a:solidFill>
              </a:rPr>
              <a:t>Разработка библиотек типовых элементов моделей</a:t>
            </a:r>
          </a:p>
          <a:p>
            <a:pPr marL="285750" lvl="0" indent="-285750" defTabSz="4572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dirty="0" smtClean="0"/>
              <a:t> </a:t>
            </a:r>
            <a:r>
              <a:rPr lang="ru-RU" dirty="0"/>
              <a:t>Разработка классификаторов</a:t>
            </a:r>
          </a:p>
          <a:p>
            <a:pPr marL="285750" lvl="0" indent="-285750" defTabSz="4572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rgbClr val="C00000"/>
                </a:solidFill>
              </a:rPr>
              <a:t>Интеграция </a:t>
            </a:r>
            <a:r>
              <a:rPr lang="ru-RU" b="1" dirty="0">
                <a:solidFill>
                  <a:srgbClr val="C00000"/>
                </a:solidFill>
              </a:rPr>
              <a:t>моделей дорог и сметных расчетов (4D)</a:t>
            </a:r>
          </a:p>
          <a:p>
            <a:pPr marL="285750" lvl="0" indent="-285750" defTabSz="4572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rgbClr val="C00000"/>
                </a:solidFill>
              </a:rPr>
              <a:t>Проектное </a:t>
            </a:r>
            <a:r>
              <a:rPr lang="ru-RU" b="1" dirty="0">
                <a:solidFill>
                  <a:srgbClr val="C00000"/>
                </a:solidFill>
              </a:rPr>
              <a:t>управление  (ПОС, ППР) на основе моделей дорог (5D)</a:t>
            </a:r>
          </a:p>
          <a:p>
            <a:pPr marL="285750" lvl="0" indent="-285750" defTabSz="4572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dirty="0" smtClean="0"/>
              <a:t>Подготовка </a:t>
            </a:r>
            <a:r>
              <a:rPr lang="ru-RU" dirty="0"/>
              <a:t>TIN-моделей для </a:t>
            </a:r>
            <a:r>
              <a:rPr lang="ru-RU" dirty="0" smtClean="0"/>
              <a:t>САУ-ДС</a:t>
            </a:r>
            <a:r>
              <a:rPr lang="ru-RU" dirty="0"/>
              <a:t>М</a:t>
            </a:r>
          </a:p>
          <a:p>
            <a:pPr marL="285750" lvl="0" indent="-285750" defTabSz="4572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dirty="0" smtClean="0"/>
              <a:t>Разработка </a:t>
            </a:r>
            <a:r>
              <a:rPr lang="ru-RU" dirty="0"/>
              <a:t>исполнительной модели (AS </a:t>
            </a:r>
            <a:r>
              <a:rPr lang="ru-RU" dirty="0" err="1"/>
              <a:t>Build</a:t>
            </a:r>
            <a:r>
              <a:rPr lang="ru-RU" dirty="0"/>
              <a:t>) на основе технологии МЛС</a:t>
            </a:r>
          </a:p>
          <a:p>
            <a:pPr marL="285750" lvl="0" indent="-285750" defTabSz="4572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rgbClr val="C00000"/>
                </a:solidFill>
              </a:rPr>
              <a:t>Организация </a:t>
            </a:r>
            <a:r>
              <a:rPr lang="ru-RU" b="1" dirty="0">
                <a:solidFill>
                  <a:srgbClr val="C00000"/>
                </a:solidFill>
              </a:rPr>
              <a:t>коллективной работы с моделями дорог (Заказчик – Проектировщик – Подрядчик – Стройконтроль) </a:t>
            </a:r>
            <a:endParaRPr lang="ru-RU" b="1" dirty="0" smtClean="0">
              <a:solidFill>
                <a:srgbClr val="C00000"/>
              </a:solidFill>
            </a:endParaRPr>
          </a:p>
          <a:p>
            <a:pPr marL="285750" lvl="0" indent="-285750" defTabSz="4572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rgbClr val="C00000"/>
                </a:solidFill>
              </a:rPr>
              <a:t>Конвертация САПР-моделей в ГИС-модели на стадии эксплуатации дорог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77529"/>
            <a:ext cx="1290287" cy="998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5475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92150"/>
          </a:xfrm>
        </p:spPr>
        <p:txBody>
          <a:bodyPr/>
          <a:lstStyle/>
          <a:p>
            <a:pPr eaLnBrk="1" hangingPunct="1"/>
            <a:r>
              <a:rPr lang="ru-RU" sz="2800" b="1" dirty="0" smtClean="0">
                <a:solidFill>
                  <a:schemeClr val="accent2"/>
                </a:solidFill>
              </a:rPr>
              <a:t>Решения на основе ИМД </a:t>
            </a:r>
          </a:p>
        </p:txBody>
      </p:sp>
      <p:sp>
        <p:nvSpPr>
          <p:cNvPr id="46082" name="Line 3"/>
          <p:cNvSpPr>
            <a:spLocks noChangeShapeType="1"/>
          </p:cNvSpPr>
          <p:nvPr/>
        </p:nvSpPr>
        <p:spPr bwMode="auto">
          <a:xfrm>
            <a:off x="0" y="692150"/>
            <a:ext cx="9144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46083" name="Группа 17"/>
          <p:cNvGrpSpPr>
            <a:grpSpLocks/>
          </p:cNvGrpSpPr>
          <p:nvPr/>
        </p:nvGrpSpPr>
        <p:grpSpPr bwMode="auto">
          <a:xfrm>
            <a:off x="1331640" y="1052736"/>
            <a:ext cx="7847285" cy="4992464"/>
            <a:chOff x="0" y="1992313"/>
            <a:chExt cx="9178925" cy="4865687"/>
          </a:xfrm>
        </p:grpSpPr>
        <p:pic>
          <p:nvPicPr>
            <p:cNvPr id="46084" name="Picture 3" descr="Monster_Jobsite_CompositeV2spread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1992313"/>
              <a:ext cx="9178925" cy="48656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6085" name="Rectangle 4"/>
            <p:cNvSpPr>
              <a:spLocks noChangeArrowheads="1"/>
            </p:cNvSpPr>
            <p:nvPr/>
          </p:nvSpPr>
          <p:spPr bwMode="auto">
            <a:xfrm>
              <a:off x="15873" y="3386137"/>
              <a:ext cx="3774357" cy="90350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1600" b="1" dirty="0">
                  <a:solidFill>
                    <a:srgbClr val="000000"/>
                  </a:solidFill>
                </a:rPr>
                <a:t>Системы а</a:t>
              </a:r>
              <a:r>
                <a:rPr lang="ru-RU" sz="1600" b="1" dirty="0" smtClean="0">
                  <a:solidFill>
                    <a:srgbClr val="000000"/>
                  </a:solidFill>
                </a:rPr>
                <a:t>втоматизированного </a:t>
              </a:r>
            </a:p>
            <a:p>
              <a:pPr algn="ctr"/>
              <a:r>
                <a:rPr lang="ru-RU" sz="1600" b="1" dirty="0">
                  <a:solidFill>
                    <a:srgbClr val="000000"/>
                  </a:solidFill>
                </a:rPr>
                <a:t>у</a:t>
              </a:r>
              <a:r>
                <a:rPr lang="ru-RU" sz="1600" b="1" dirty="0" smtClean="0">
                  <a:solidFill>
                    <a:srgbClr val="000000"/>
                  </a:solidFill>
                </a:rPr>
                <a:t>правления дорожно-</a:t>
              </a:r>
            </a:p>
            <a:p>
              <a:pPr algn="ctr"/>
              <a:r>
                <a:rPr lang="ru-RU" sz="1600" b="1" dirty="0" smtClean="0">
                  <a:solidFill>
                    <a:srgbClr val="000000"/>
                  </a:solidFill>
                </a:rPr>
                <a:t>строительной техникой</a:t>
              </a:r>
              <a:endParaRPr lang="en-US" sz="1600" b="1" dirty="0">
                <a:solidFill>
                  <a:srgbClr val="000000"/>
                </a:solidFill>
              </a:endParaRPr>
            </a:p>
          </p:txBody>
        </p:sp>
        <p:sp>
          <p:nvSpPr>
            <p:cNvPr id="46086" name="Rectangle 5"/>
            <p:cNvSpPr>
              <a:spLocks noChangeArrowheads="1"/>
            </p:cNvSpPr>
            <p:nvPr/>
          </p:nvSpPr>
          <p:spPr bwMode="auto">
            <a:xfrm>
              <a:off x="628650" y="6160977"/>
              <a:ext cx="2943890" cy="6144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1600" b="1" dirty="0">
                  <a:solidFill>
                    <a:srgbClr val="000000"/>
                  </a:solidFill>
                </a:rPr>
                <a:t>Геодезические системы </a:t>
              </a:r>
            </a:p>
            <a:p>
              <a:pPr algn="ctr"/>
              <a:r>
                <a:rPr lang="ru-RU" sz="1600" b="1" dirty="0">
                  <a:solidFill>
                    <a:srgbClr val="000000"/>
                  </a:solidFill>
                </a:rPr>
                <a:t>для строительства</a:t>
              </a:r>
              <a:endParaRPr lang="en-US" sz="1600" b="1" dirty="0">
                <a:solidFill>
                  <a:srgbClr val="000000"/>
                </a:solidFill>
              </a:endParaRPr>
            </a:p>
          </p:txBody>
        </p:sp>
        <p:sp>
          <p:nvSpPr>
            <p:cNvPr id="46087" name="Rectangle 6"/>
            <p:cNvSpPr>
              <a:spLocks noChangeArrowheads="1"/>
            </p:cNvSpPr>
            <p:nvPr/>
          </p:nvSpPr>
          <p:spPr bwMode="auto">
            <a:xfrm>
              <a:off x="6148597" y="4667841"/>
              <a:ext cx="2989477" cy="49212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1600" b="1" dirty="0">
                  <a:solidFill>
                    <a:srgbClr val="000000"/>
                  </a:solidFill>
                </a:rPr>
                <a:t>Системы </a:t>
              </a:r>
              <a:r>
                <a:rPr lang="ru-RU" sz="1600" b="1" dirty="0" smtClean="0">
                  <a:solidFill>
                    <a:srgbClr val="000000"/>
                  </a:solidFill>
                </a:rPr>
                <a:t>строительного </a:t>
              </a:r>
            </a:p>
            <a:p>
              <a:pPr algn="ctr"/>
              <a:r>
                <a:rPr lang="ru-RU" sz="1600" b="1" dirty="0" smtClean="0">
                  <a:solidFill>
                    <a:srgbClr val="000000"/>
                  </a:solidFill>
                </a:rPr>
                <a:t>контроля</a:t>
              </a:r>
              <a:endParaRPr lang="en-US" sz="1600" b="1" dirty="0">
                <a:solidFill>
                  <a:srgbClr val="000000"/>
                </a:solidFill>
              </a:endParaRPr>
            </a:p>
          </p:txBody>
        </p:sp>
        <p:sp>
          <p:nvSpPr>
            <p:cNvPr id="46088" name="Rectangle 7"/>
            <p:cNvSpPr>
              <a:spLocks noChangeArrowheads="1"/>
            </p:cNvSpPr>
            <p:nvPr/>
          </p:nvSpPr>
          <p:spPr bwMode="auto">
            <a:xfrm>
              <a:off x="7124188" y="3460749"/>
              <a:ext cx="2003424" cy="49212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1600" b="1" dirty="0" smtClean="0">
                  <a:solidFill>
                    <a:srgbClr val="000000"/>
                  </a:solidFill>
                </a:rPr>
                <a:t>Серверы и ПО</a:t>
              </a:r>
              <a:endParaRPr lang="en-US" sz="1600" b="1" dirty="0">
                <a:solidFill>
                  <a:srgbClr val="000000"/>
                </a:solidFill>
              </a:endParaRPr>
            </a:p>
          </p:txBody>
        </p:sp>
        <p:sp>
          <p:nvSpPr>
            <p:cNvPr id="46089" name="Rectangle 8"/>
            <p:cNvSpPr>
              <a:spLocks noChangeArrowheads="1"/>
            </p:cNvSpPr>
            <p:nvPr/>
          </p:nvSpPr>
          <p:spPr bwMode="auto">
            <a:xfrm>
              <a:off x="3847157" y="2819400"/>
              <a:ext cx="2959100" cy="70485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1600" b="1" dirty="0">
                  <a:solidFill>
                    <a:srgbClr val="000000"/>
                  </a:solidFill>
                </a:rPr>
                <a:t>Диспетчерские системы</a:t>
              </a:r>
            </a:p>
          </p:txBody>
        </p:sp>
        <p:sp>
          <p:nvSpPr>
            <p:cNvPr id="46090" name="Rectangle 9"/>
            <p:cNvSpPr>
              <a:spLocks noChangeArrowheads="1"/>
            </p:cNvSpPr>
            <p:nvPr/>
          </p:nvSpPr>
          <p:spPr bwMode="auto">
            <a:xfrm>
              <a:off x="2860157" y="2171700"/>
              <a:ext cx="4933102" cy="49212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1600" b="1" dirty="0" smtClean="0">
                  <a:solidFill>
                    <a:srgbClr val="000000"/>
                  </a:solidFill>
                </a:rPr>
                <a:t>Информационное моделирование дорог</a:t>
              </a:r>
              <a:endParaRPr lang="en-US" sz="1600" b="1" dirty="0">
                <a:solidFill>
                  <a:srgbClr val="000000"/>
                </a:solidFill>
              </a:endParaRPr>
            </a:p>
          </p:txBody>
        </p:sp>
        <p:sp>
          <p:nvSpPr>
            <p:cNvPr id="46091" name="Text Box 10"/>
            <p:cNvSpPr txBox="1">
              <a:spLocks noChangeArrowheads="1"/>
            </p:cNvSpPr>
            <p:nvPr/>
          </p:nvSpPr>
          <p:spPr bwMode="auto">
            <a:xfrm>
              <a:off x="333375" y="2112963"/>
              <a:ext cx="2789238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>
                  <a:solidFill>
                    <a:schemeClr val="bg1"/>
                  </a:solidFill>
                </a:rPr>
                <a:t>GPS/</a:t>
              </a:r>
              <a:r>
                <a:rPr lang="ru-RU" sz="1800" b="1">
                  <a:solidFill>
                    <a:schemeClr val="bg1"/>
                  </a:solidFill>
                </a:rPr>
                <a:t>ГЛОНАСС</a:t>
              </a:r>
              <a:endParaRPr lang="en-US" sz="1800" b="1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24267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43809" y="5072073"/>
            <a:ext cx="5256584" cy="1293801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ru-RU" sz="2400" dirty="0" smtClean="0">
                <a:solidFill>
                  <a:srgbClr val="1C3462"/>
                </a:solidFill>
                <a:latin typeface="Calibri" pitchFamily="34" charset="0"/>
              </a:rPr>
              <a:t>Бойков Владимир Николаевич </a:t>
            </a:r>
            <a:r>
              <a:rPr lang="en-US" sz="2400" dirty="0" smtClean="0">
                <a:solidFill>
                  <a:srgbClr val="1C3462"/>
                </a:solidFill>
                <a:latin typeface="Calibri" pitchFamily="34" charset="0"/>
              </a:rPr>
              <a:t>boykovvn@mail.ru</a:t>
            </a:r>
            <a:endParaRPr lang="ru-RU" sz="2400" dirty="0" smtClean="0">
              <a:solidFill>
                <a:srgbClr val="1C3462"/>
              </a:solidFill>
              <a:latin typeface="Calibri" pitchFamily="34" charset="0"/>
            </a:endParaRPr>
          </a:p>
          <a:p>
            <a:pPr algn="l" eaLnBrk="1" hangingPunct="1">
              <a:lnSpc>
                <a:spcPct val="90000"/>
              </a:lnSpc>
            </a:pPr>
            <a:r>
              <a:rPr lang="ru-RU" sz="2400" dirty="0" smtClean="0">
                <a:solidFill>
                  <a:srgbClr val="1C3462"/>
                </a:solidFill>
                <a:latin typeface="Calibri" pitchFamily="34" charset="0"/>
              </a:rPr>
              <a:t>Москва, ДОРОГАЭКСПО 2016</a:t>
            </a:r>
          </a:p>
        </p:txBody>
      </p:sp>
      <p:pic>
        <p:nvPicPr>
          <p:cNvPr id="20" name="Рисунок 2" descr="Вопросы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275800"/>
            <a:ext cx="7104546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395288" y="6165850"/>
            <a:ext cx="461962" cy="40005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30000">
                <a:schemeClr val="bg1">
                  <a:lumMod val="50000"/>
                </a:schemeClr>
              </a:gs>
              <a:gs pos="100000">
                <a:schemeClr val="bg1">
                  <a:lumMod val="75000"/>
                </a:schemeClr>
              </a:gs>
            </a:gsLst>
            <a:lin ang="16200000" scaled="0"/>
            <a:tileRect/>
          </a:gradFill>
          <a:ln>
            <a:solidFill>
              <a:schemeClr val="bg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72000" rIns="7200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2F239C79-0847-4EE1-BA5C-033C3C43284C}" type="slidenum">
              <a:rPr lang="ru-RU" sz="2000" b="1">
                <a:solidFill>
                  <a:schemeClr val="tx1"/>
                </a:solidFill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15</a:t>
            </a:fld>
            <a:endParaRPr lang="ru-RU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43809" y="102695"/>
            <a:ext cx="6300192" cy="936251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accent2"/>
                </a:solidFill>
              </a:rPr>
              <a:t>Первый нормативный документ</a:t>
            </a:r>
            <a:endParaRPr lang="ru-RU" sz="2800" b="1" dirty="0">
              <a:solidFill>
                <a:schemeClr val="accent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052736"/>
            <a:ext cx="3960093" cy="560114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1" y="97967"/>
            <a:ext cx="1080107" cy="1518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75656" y="5157192"/>
            <a:ext cx="7560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4.5. </a:t>
            </a:r>
            <a:r>
              <a:rPr lang="ru-RU" b="1" dirty="0" smtClean="0">
                <a:solidFill>
                  <a:srgbClr val="C00000"/>
                </a:solidFill>
              </a:rPr>
              <a:t>Информационная </a:t>
            </a:r>
            <a:r>
              <a:rPr lang="ru-RU" b="1" dirty="0">
                <a:solidFill>
                  <a:srgbClr val="C00000"/>
                </a:solidFill>
              </a:rPr>
              <a:t>модель дороги (полученная на каком-либо этапе жизненного цикла) является первичной и эталонной по отношению к чертежам, планам и иным формам производной инженерной документации.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085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Комп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12360" y="105557"/>
            <a:ext cx="1080120" cy="8949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99592" y="326003"/>
            <a:ext cx="72518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2"/>
                </a:solidFill>
              </a:rPr>
              <a:t>Технологические уклады в материальном производстве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259380"/>
            <a:ext cx="7182544" cy="3764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59632" y="5090617"/>
            <a:ext cx="787028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	Технология</a:t>
            </a:r>
            <a:r>
              <a:rPr lang="ru-RU" sz="1600" dirty="0"/>
              <a:t> — совокупность методов, процессов </a:t>
            </a:r>
            <a:r>
              <a:rPr lang="ru-RU" sz="1600" dirty="0" smtClean="0"/>
              <a:t>и материалов,</a:t>
            </a:r>
            <a:r>
              <a:rPr lang="ru-RU" sz="1600" dirty="0"/>
              <a:t> используемых в какой-либо отрасли </a:t>
            </a:r>
            <a:r>
              <a:rPr lang="ru-RU" sz="1600" dirty="0" smtClean="0"/>
              <a:t>деятельности</a:t>
            </a:r>
          </a:p>
          <a:p>
            <a:endParaRPr lang="ru-RU" sz="1600" b="1" dirty="0" smtClean="0"/>
          </a:p>
          <a:p>
            <a:r>
              <a:rPr lang="ru-RU" sz="1600" b="1" dirty="0" smtClean="0"/>
              <a:t>	Технологический </a:t>
            </a:r>
            <a:r>
              <a:rPr lang="ru-RU" sz="1600" b="1" dirty="0"/>
              <a:t>уклад </a:t>
            </a:r>
            <a:r>
              <a:rPr lang="ru-RU" sz="1600" b="1" dirty="0" smtClean="0"/>
              <a:t> </a:t>
            </a:r>
            <a:r>
              <a:rPr lang="ru-RU" sz="1600" dirty="0"/>
              <a:t>– совокупность технологий, характерных для определенного уровня развития производства; в связи с научным и технико-технологическим прогрессом происходит переход от более низких укладов к более высоким, прогрессивным. </a:t>
            </a:r>
          </a:p>
        </p:txBody>
      </p:sp>
    </p:spTree>
    <p:extLst>
      <p:ext uri="{BB962C8B-B14F-4D97-AF65-F5344CB8AC3E}">
        <p14:creationId xmlns:p14="http://schemas.microsoft.com/office/powerpoint/2010/main" val="4130311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Комп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12360" y="105557"/>
            <a:ext cx="1080120" cy="8949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99592" y="326003"/>
            <a:ext cx="72518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2"/>
                </a:solidFill>
              </a:rPr>
              <a:t>Информационное моделирование дорог (ИМД)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03648" y="1280110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403648" y="1260606"/>
            <a:ext cx="7920880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defTabSz="45720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/>
              <a:t>Базовые </a:t>
            </a:r>
            <a:r>
              <a:rPr lang="ru-RU" sz="2400" dirty="0" smtClean="0"/>
              <a:t>технологии </a:t>
            </a:r>
            <a:r>
              <a:rPr lang="ru-RU" sz="2400" b="1" dirty="0"/>
              <a:t>ИМД</a:t>
            </a:r>
            <a:r>
              <a:rPr lang="ru-RU" sz="2400" dirty="0"/>
              <a:t> в цикле </a:t>
            </a:r>
            <a:r>
              <a:rPr lang="en-US" sz="2400" b="1" dirty="0">
                <a:solidFill>
                  <a:schemeClr val="accent2"/>
                </a:solidFill>
              </a:rPr>
              <a:t>SDBO</a:t>
            </a:r>
            <a:r>
              <a:rPr lang="ru-RU" sz="2400" b="1" dirty="0">
                <a:solidFill>
                  <a:schemeClr val="accent2"/>
                </a:solidFill>
              </a:rPr>
              <a:t>: </a:t>
            </a:r>
            <a:endParaRPr lang="ru-RU" sz="2400" b="1" dirty="0" smtClean="0">
              <a:solidFill>
                <a:schemeClr val="accent2"/>
              </a:solidFill>
            </a:endParaRPr>
          </a:p>
          <a:p>
            <a:pPr marL="0" lvl="0" indent="0" defTabSz="45720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 smtClean="0">
                <a:solidFill>
                  <a:schemeClr val="accent2"/>
                </a:solidFill>
              </a:rPr>
              <a:t>(</a:t>
            </a:r>
            <a:r>
              <a:rPr lang="en-US" sz="2400" b="1" dirty="0" smtClean="0">
                <a:solidFill>
                  <a:schemeClr val="accent2"/>
                </a:solidFill>
              </a:rPr>
              <a:t>Survey </a:t>
            </a:r>
            <a:r>
              <a:rPr lang="en-US" sz="2400" dirty="0"/>
              <a:t>– </a:t>
            </a:r>
            <a:r>
              <a:rPr lang="ru-RU" sz="2400" dirty="0"/>
              <a:t>изыскивай, </a:t>
            </a:r>
            <a:r>
              <a:rPr lang="en-US" sz="2400" b="1" dirty="0">
                <a:solidFill>
                  <a:schemeClr val="accent2"/>
                </a:solidFill>
              </a:rPr>
              <a:t>Design</a:t>
            </a:r>
            <a:r>
              <a:rPr lang="en-US" sz="2400" dirty="0"/>
              <a:t> – </a:t>
            </a:r>
            <a:r>
              <a:rPr lang="ru-RU" sz="2400" dirty="0"/>
              <a:t>проектируй</a:t>
            </a:r>
            <a:r>
              <a:rPr lang="ru-RU" sz="2400" dirty="0" smtClean="0"/>
              <a:t>,</a:t>
            </a:r>
          </a:p>
          <a:p>
            <a:pPr marL="0" lvl="0" indent="0" defTabSz="45720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 smtClean="0"/>
              <a:t> </a:t>
            </a:r>
            <a:r>
              <a:rPr lang="en-US" sz="2400" b="1" dirty="0">
                <a:solidFill>
                  <a:schemeClr val="accent2"/>
                </a:solidFill>
              </a:rPr>
              <a:t>Building</a:t>
            </a:r>
            <a:r>
              <a:rPr lang="en-US" sz="2400" dirty="0"/>
              <a:t> – </a:t>
            </a:r>
            <a:r>
              <a:rPr lang="ru-RU" sz="2400" dirty="0"/>
              <a:t>Строй, </a:t>
            </a:r>
            <a:r>
              <a:rPr lang="en-US" sz="2400" b="1" dirty="0">
                <a:solidFill>
                  <a:schemeClr val="accent2"/>
                </a:solidFill>
              </a:rPr>
              <a:t>Operate</a:t>
            </a:r>
            <a:r>
              <a:rPr lang="en-US" sz="2400" dirty="0"/>
              <a:t> – </a:t>
            </a:r>
            <a:r>
              <a:rPr lang="ru-RU" sz="2400" dirty="0"/>
              <a:t>Эксплуатируй</a:t>
            </a:r>
            <a:r>
              <a:rPr lang="en-US" sz="2400" dirty="0"/>
              <a:t>)</a:t>
            </a:r>
            <a:r>
              <a:rPr lang="ru-RU" sz="2400" dirty="0" smtClean="0"/>
              <a:t>:</a:t>
            </a:r>
          </a:p>
          <a:p>
            <a:pPr marL="0" lvl="0" indent="0" defTabSz="45720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endParaRPr lang="ru-RU" sz="2400" dirty="0" smtClean="0"/>
          </a:p>
          <a:p>
            <a:pPr marL="0" lvl="0" indent="0" defTabSz="45720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 smtClean="0">
                <a:solidFill>
                  <a:schemeClr val="accent2"/>
                </a:solidFill>
              </a:rPr>
              <a:t>ГЛОНАСС/</a:t>
            </a:r>
            <a:r>
              <a:rPr lang="en-US" b="1" dirty="0" smtClean="0">
                <a:solidFill>
                  <a:schemeClr val="accent2"/>
                </a:solidFill>
              </a:rPr>
              <a:t>GPS</a:t>
            </a:r>
            <a:r>
              <a:rPr lang="ru-RU" b="1" dirty="0" smtClean="0">
                <a:solidFill>
                  <a:schemeClr val="accent2"/>
                </a:solidFill>
              </a:rPr>
              <a:t> </a:t>
            </a:r>
            <a:r>
              <a:rPr lang="ru-RU" dirty="0" smtClean="0"/>
              <a:t>– глобальные навигационные системы</a:t>
            </a:r>
          </a:p>
          <a:p>
            <a:pPr marL="0" lvl="0" indent="0" defTabSz="45720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 smtClean="0">
                <a:solidFill>
                  <a:schemeClr val="accent2"/>
                </a:solidFill>
              </a:rPr>
              <a:t>МЛС </a:t>
            </a:r>
            <a:r>
              <a:rPr lang="ru-RU" dirty="0" smtClean="0"/>
              <a:t>– мобильное лазерное сканирование</a:t>
            </a:r>
          </a:p>
          <a:p>
            <a:pPr marL="0" lvl="0" indent="0" defTabSz="45720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 err="1" smtClean="0">
                <a:solidFill>
                  <a:schemeClr val="accent2"/>
                </a:solidFill>
              </a:rPr>
              <a:t>Космо</a:t>
            </a:r>
            <a:r>
              <a:rPr lang="ru-RU" b="1" dirty="0" smtClean="0">
                <a:solidFill>
                  <a:schemeClr val="accent2"/>
                </a:solidFill>
              </a:rPr>
              <a:t>- аэрофотосъемка </a:t>
            </a:r>
            <a:r>
              <a:rPr lang="ru-RU" dirty="0" smtClean="0"/>
              <a:t>(спутники, самолеты, СЛА, БПЛА)</a:t>
            </a:r>
            <a:endParaRPr lang="ru-RU" dirty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b="1" dirty="0">
                <a:solidFill>
                  <a:schemeClr val="accent2"/>
                </a:solidFill>
              </a:rPr>
              <a:t>CAD (САПР) </a:t>
            </a:r>
            <a:r>
              <a:rPr lang="ru-RU" dirty="0"/>
              <a:t>– система автоматизированного проектирования </a:t>
            </a:r>
            <a:r>
              <a:rPr lang="ru-RU" dirty="0">
                <a:solidFill>
                  <a:srgbClr val="C00000"/>
                </a:solidFill>
              </a:rPr>
              <a:t>(3</a:t>
            </a:r>
            <a:r>
              <a:rPr lang="en-US" dirty="0">
                <a:solidFill>
                  <a:srgbClr val="C00000"/>
                </a:solidFill>
              </a:rPr>
              <a:t>D)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>
                <a:solidFill>
                  <a:schemeClr val="accent2"/>
                </a:solidFill>
              </a:rPr>
              <a:t>GIS (ГИС) </a:t>
            </a:r>
            <a:r>
              <a:rPr lang="ru-RU" dirty="0"/>
              <a:t>– геоинформационная система</a:t>
            </a:r>
            <a:r>
              <a:rPr lang="en-US" dirty="0"/>
              <a:t> </a:t>
            </a:r>
            <a:r>
              <a:rPr lang="en-US" dirty="0">
                <a:solidFill>
                  <a:srgbClr val="C00000"/>
                </a:solidFill>
              </a:rPr>
              <a:t>(3D)</a:t>
            </a:r>
            <a:r>
              <a:rPr lang="ru-RU" dirty="0">
                <a:solidFill>
                  <a:srgbClr val="C00000"/>
                </a:solidFill>
              </a:rPr>
              <a:t/>
            </a:r>
            <a:br>
              <a:rPr lang="ru-RU" dirty="0">
                <a:solidFill>
                  <a:srgbClr val="C00000"/>
                </a:solidFill>
              </a:rPr>
            </a:br>
            <a:r>
              <a:rPr lang="ru-RU" b="1" dirty="0">
                <a:solidFill>
                  <a:schemeClr val="accent2"/>
                </a:solidFill>
              </a:rPr>
              <a:t>IPM (ИСУП) </a:t>
            </a:r>
            <a:r>
              <a:rPr lang="ru-RU" dirty="0"/>
              <a:t>– информационная система управления проектами</a:t>
            </a:r>
            <a:r>
              <a:rPr lang="en-US" dirty="0"/>
              <a:t> </a:t>
            </a:r>
            <a:r>
              <a:rPr lang="en-US" dirty="0">
                <a:solidFill>
                  <a:srgbClr val="C00000"/>
                </a:solidFill>
              </a:rPr>
              <a:t>(3D+</a:t>
            </a:r>
            <a:r>
              <a:rPr lang="ru-RU" dirty="0">
                <a:solidFill>
                  <a:srgbClr val="C00000"/>
                </a:solidFill>
              </a:rPr>
              <a:t>время=4</a:t>
            </a:r>
            <a:r>
              <a:rPr lang="en-US" dirty="0">
                <a:solidFill>
                  <a:srgbClr val="C00000"/>
                </a:solidFill>
              </a:rPr>
              <a:t>D)</a:t>
            </a:r>
            <a:endParaRPr lang="ru-RU" dirty="0">
              <a:solidFill>
                <a:srgbClr val="C00000"/>
              </a:solidFill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b="1" dirty="0">
                <a:solidFill>
                  <a:schemeClr val="accent2"/>
                </a:solidFill>
              </a:rPr>
              <a:t>АССР</a:t>
            </a:r>
            <a:r>
              <a:rPr lang="ru-RU" dirty="0"/>
              <a:t> – автоматизированная система сметных расчетов</a:t>
            </a:r>
            <a:r>
              <a:rPr lang="en-US" dirty="0"/>
              <a:t> </a:t>
            </a:r>
            <a:r>
              <a:rPr lang="en-US" dirty="0">
                <a:solidFill>
                  <a:srgbClr val="C00000"/>
                </a:solidFill>
              </a:rPr>
              <a:t>(3D+</a:t>
            </a:r>
            <a:r>
              <a:rPr lang="ru-RU" dirty="0" err="1">
                <a:solidFill>
                  <a:srgbClr val="C00000"/>
                </a:solidFill>
              </a:rPr>
              <a:t>время+ресурсы</a:t>
            </a:r>
            <a:r>
              <a:rPr lang="ru-RU" dirty="0">
                <a:solidFill>
                  <a:srgbClr val="C00000"/>
                </a:solidFill>
              </a:rPr>
              <a:t>=5</a:t>
            </a:r>
            <a:r>
              <a:rPr lang="en-US" dirty="0">
                <a:solidFill>
                  <a:srgbClr val="C00000"/>
                </a:solidFill>
              </a:rPr>
              <a:t>D)</a:t>
            </a:r>
            <a:endParaRPr lang="ru-RU" dirty="0">
              <a:solidFill>
                <a:srgbClr val="C00000"/>
              </a:solidFill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b="1" dirty="0">
                <a:solidFill>
                  <a:schemeClr val="accent2"/>
                </a:solidFill>
              </a:rPr>
              <a:t>САУ ДСМ </a:t>
            </a:r>
            <a:r>
              <a:rPr lang="ru-RU" dirty="0"/>
              <a:t>– система автоматизированного управления дорожно-строительной машинами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173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Комп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12360" y="105557"/>
            <a:ext cx="1080120" cy="8949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99592" y="326003"/>
            <a:ext cx="72518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/>
                </a:solidFill>
              </a:rPr>
              <a:t>Соотношение терминов: </a:t>
            </a:r>
            <a:r>
              <a:rPr lang="ru-RU" sz="2400" b="1" dirty="0" smtClean="0">
                <a:solidFill>
                  <a:schemeClr val="accent2"/>
                </a:solidFill>
              </a:rPr>
              <a:t>проектирование</a:t>
            </a:r>
            <a:r>
              <a:rPr lang="ru-RU" sz="2400" b="1" dirty="0">
                <a:solidFill>
                  <a:schemeClr val="accent2"/>
                </a:solidFill>
              </a:rPr>
              <a:t> </a:t>
            </a:r>
            <a:r>
              <a:rPr lang="ru-RU" sz="2400" b="1" dirty="0" smtClean="0">
                <a:solidFill>
                  <a:schemeClr val="accent2"/>
                </a:solidFill>
              </a:rPr>
              <a:t>и информационное моделирование</a:t>
            </a:r>
            <a:endParaRPr lang="ru-RU" sz="2400" b="1" dirty="0" smtClean="0">
              <a:solidFill>
                <a:schemeClr val="accent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59632" y="1280110"/>
            <a:ext cx="799288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Проектирование</a:t>
            </a:r>
            <a:r>
              <a:rPr lang="ru-RU" sz="2400" dirty="0"/>
              <a:t> – </a:t>
            </a:r>
            <a:r>
              <a:rPr lang="en-US" sz="2400" dirty="0" smtClean="0"/>
              <a:t>(design</a:t>
            </a:r>
            <a:r>
              <a:rPr lang="ru-RU" sz="2400" dirty="0" smtClean="0"/>
              <a:t>, англ.) - это </a:t>
            </a:r>
            <a:r>
              <a:rPr lang="ru-RU" sz="2400" dirty="0"/>
              <a:t>процесс создания описания, необходимого для построения в заданных условиях еще несуществующего объекта. </a:t>
            </a:r>
            <a:r>
              <a:rPr lang="ru-RU" sz="2400" dirty="0" smtClean="0"/>
              <a:t>Проектирование </a:t>
            </a:r>
            <a:r>
              <a:rPr lang="ru-RU" sz="2400" dirty="0"/>
              <a:t>начинается при наличии выраженной потребности общества </a:t>
            </a:r>
            <a:r>
              <a:rPr lang="ru-RU" sz="2400" dirty="0" smtClean="0"/>
              <a:t>о</a:t>
            </a:r>
            <a:r>
              <a:rPr lang="ru-RU" sz="2400" dirty="0"/>
              <a:t>б</a:t>
            </a:r>
            <a:r>
              <a:rPr lang="ru-RU" sz="2400" dirty="0" smtClean="0"/>
              <a:t> </a:t>
            </a:r>
            <a:r>
              <a:rPr lang="ru-RU" sz="2400" dirty="0" smtClean="0"/>
              <a:t>объекте </a:t>
            </a:r>
            <a:r>
              <a:rPr lang="ru-RU" sz="2400" dirty="0"/>
              <a:t>проектирования. </a:t>
            </a:r>
            <a:endParaRPr lang="ru-RU" sz="2400" dirty="0" smtClean="0"/>
          </a:p>
          <a:p>
            <a:endParaRPr lang="ru-RU" sz="2400" dirty="0" smtClean="0"/>
          </a:p>
          <a:p>
            <a:r>
              <a:rPr lang="ru-RU" sz="2400" b="1" dirty="0" smtClean="0"/>
              <a:t>Информационное моделирование дорог (ИМД)</a:t>
            </a:r>
            <a:r>
              <a:rPr lang="ru-RU" sz="2400" dirty="0" smtClean="0"/>
              <a:t> </a:t>
            </a:r>
            <a:r>
              <a:rPr lang="ru-RU" sz="2400" dirty="0"/>
              <a:t>– процесс создания и использования информации об автомобильной дороге на всех стадиях жизненного цикла, основанный на широком применении </a:t>
            </a:r>
            <a:r>
              <a:rPr lang="ru-RU" sz="2400" dirty="0" smtClean="0"/>
              <a:t>информационно-телекоммуникационных </a:t>
            </a:r>
            <a:r>
              <a:rPr lang="ru-RU" sz="2400" dirty="0"/>
              <a:t>технологий (ИКТ) и предполагающий сбор и комплексную </a:t>
            </a:r>
            <a:r>
              <a:rPr lang="ru-RU" sz="2400" dirty="0" smtClean="0"/>
              <a:t>обработку </a:t>
            </a:r>
            <a:r>
              <a:rPr lang="ru-RU" sz="2400" dirty="0"/>
              <a:t>проектной, технологической, экономической и иной информации о дороге со всеми её взаимосвязями и зависимостями.</a:t>
            </a:r>
          </a:p>
        </p:txBody>
      </p:sp>
    </p:spTree>
    <p:extLst>
      <p:ext uri="{BB962C8B-B14F-4D97-AF65-F5344CB8AC3E}">
        <p14:creationId xmlns:p14="http://schemas.microsoft.com/office/powerpoint/2010/main" val="3903333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74638"/>
            <a:ext cx="7632848" cy="1143000"/>
          </a:xfrm>
        </p:spPr>
        <p:txBody>
          <a:bodyPr/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Информационное моделирование дорог</a:t>
            </a:r>
            <a:br>
              <a:rPr lang="ru-RU" sz="2400" b="1" dirty="0" smtClean="0">
                <a:solidFill>
                  <a:srgbClr val="0070C0"/>
                </a:solidFill>
              </a:rPr>
            </a:b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1268760"/>
            <a:ext cx="7560840" cy="5589240"/>
          </a:xfrm>
        </p:spPr>
        <p:txBody>
          <a:bodyPr/>
          <a:lstStyle/>
          <a:p>
            <a:pPr marL="0" lvl="0" indent="0" defTabSz="45720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5716" y="1321500"/>
            <a:ext cx="3168352" cy="2231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4910" y="4077072"/>
            <a:ext cx="3168352" cy="2231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263262" y="1321500"/>
            <a:ext cx="388073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</a:t>
            </a:r>
            <a:r>
              <a:rPr lang="en-US" dirty="0" smtClean="0"/>
              <a:t>D </a:t>
            </a:r>
            <a:r>
              <a:rPr lang="ru-RU" dirty="0" smtClean="0"/>
              <a:t>геометрическая модель дороги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3</a:t>
            </a:r>
            <a:r>
              <a:rPr lang="en-US" dirty="0" smtClean="0"/>
              <a:t>D </a:t>
            </a:r>
            <a:r>
              <a:rPr lang="ru-RU" dirty="0" smtClean="0"/>
              <a:t>объектная модель дороги</a:t>
            </a: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6232" y="2163972"/>
            <a:ext cx="3214797" cy="277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https://image.freepik.com/free-icon/is-not-equal-to-mathematical-symbol_318-5908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269" y="3552853"/>
            <a:ext cx="547246" cy="547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8022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620784"/>
            <a:ext cx="5338936" cy="706090"/>
          </a:xfrm>
        </p:spPr>
        <p:txBody>
          <a:bodyPr/>
          <a:lstStyle/>
          <a:p>
            <a:endParaRPr lang="ru-RU" sz="20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517188"/>
            <a:ext cx="6335008" cy="5938954"/>
          </a:xfrm>
        </p:spPr>
      </p:pic>
      <p:pic>
        <p:nvPicPr>
          <p:cNvPr id="7" name="Объект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592611"/>
            <a:ext cx="6264696" cy="5919457"/>
          </a:xfrm>
          <a:prstGeom prst="rect">
            <a:avLst/>
          </a:prstGeom>
        </p:spPr>
      </p:pic>
      <p:pic>
        <p:nvPicPr>
          <p:cNvPr id="8" name="Объект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783" y="509456"/>
            <a:ext cx="6334569" cy="5971681"/>
          </a:xfrm>
          <a:prstGeom prst="rect">
            <a:avLst/>
          </a:prstGeom>
        </p:spPr>
      </p:pic>
      <p:pic>
        <p:nvPicPr>
          <p:cNvPr id="9" name="Объект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583384"/>
            <a:ext cx="6312811" cy="5928684"/>
          </a:xfrm>
          <a:prstGeom prst="rect">
            <a:avLst/>
          </a:prstGeom>
        </p:spPr>
      </p:pic>
      <p:pic>
        <p:nvPicPr>
          <p:cNvPr id="10" name="Объект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552372"/>
            <a:ext cx="6600842" cy="595969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339752" y="764704"/>
            <a:ext cx="63128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2"/>
                </a:solidFill>
              </a:rPr>
              <a:t>3</a:t>
            </a:r>
            <a:r>
              <a:rPr lang="en-US" sz="2400" b="1" dirty="0">
                <a:solidFill>
                  <a:schemeClr val="accent2"/>
                </a:solidFill>
              </a:rPr>
              <a:t>D </a:t>
            </a:r>
            <a:r>
              <a:rPr lang="ru-RU" sz="2400" b="1" dirty="0">
                <a:solidFill>
                  <a:schemeClr val="accent2"/>
                </a:solidFill>
              </a:rPr>
              <a:t>геометрическая модель дороги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580938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61" y="232918"/>
            <a:ext cx="7101878" cy="608171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206" y="218627"/>
            <a:ext cx="7087589" cy="609600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206" y="228155"/>
            <a:ext cx="7087589" cy="608647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778" y="232918"/>
            <a:ext cx="7080444" cy="608171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633" y="228154"/>
            <a:ext cx="7094734" cy="608647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633" y="232918"/>
            <a:ext cx="7094734" cy="608171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206" y="223390"/>
            <a:ext cx="7087589" cy="609124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350" y="228155"/>
            <a:ext cx="7073300" cy="608647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206" y="247206"/>
            <a:ext cx="7087589" cy="606742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633" y="223390"/>
            <a:ext cx="7094734" cy="609123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54" y="218627"/>
            <a:ext cx="7135715" cy="606666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475656" y="252394"/>
            <a:ext cx="65132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accent2"/>
                </a:solidFill>
              </a:rPr>
              <a:t>3</a:t>
            </a:r>
            <a:r>
              <a:rPr lang="en-US" sz="2800" b="1" dirty="0">
                <a:solidFill>
                  <a:schemeClr val="accent2"/>
                </a:solidFill>
              </a:rPr>
              <a:t>D </a:t>
            </a:r>
            <a:r>
              <a:rPr lang="ru-RU" sz="2800" b="1" dirty="0">
                <a:solidFill>
                  <a:schemeClr val="accent2"/>
                </a:solidFill>
              </a:rPr>
              <a:t>объектная модель дороги</a:t>
            </a:r>
            <a:endParaRPr lang="ru-RU" sz="28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5238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Комп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12360" y="105557"/>
            <a:ext cx="1080120" cy="8949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55777" y="326003"/>
            <a:ext cx="5595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u="sng" dirty="0" smtClean="0">
                <a:solidFill>
                  <a:schemeClr val="accent2"/>
                </a:solidFill>
              </a:rPr>
              <a:t>Цели ИМД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339752" y="1700808"/>
            <a:ext cx="680424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dirty="0"/>
              <a:t> </a:t>
            </a:r>
            <a:r>
              <a:rPr lang="ru-RU" sz="2800" dirty="0"/>
              <a:t>Снижение </a:t>
            </a:r>
            <a:r>
              <a:rPr lang="ru-RU" sz="2800" dirty="0" smtClean="0"/>
              <a:t>стоимости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2800" dirty="0"/>
          </a:p>
          <a:p>
            <a:endParaRPr lang="ru-RU" sz="28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800" dirty="0" smtClean="0"/>
              <a:t> Сокращение </a:t>
            </a:r>
            <a:r>
              <a:rPr lang="ru-RU" sz="2800" dirty="0"/>
              <a:t>временных затрат</a:t>
            </a:r>
          </a:p>
          <a:p>
            <a:endParaRPr lang="ru-RU" sz="2800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28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800" dirty="0" smtClean="0"/>
              <a:t> Повышение </a:t>
            </a:r>
            <a:r>
              <a:rPr lang="ru-RU" sz="3200" dirty="0" smtClean="0"/>
              <a:t>качества</a:t>
            </a:r>
          </a:p>
          <a:p>
            <a:r>
              <a:rPr lang="ru-RU" sz="3200" dirty="0"/>
              <a:t> </a:t>
            </a:r>
            <a:r>
              <a:rPr lang="ru-RU" sz="3200" dirty="0" smtClean="0"/>
              <a:t>  </a:t>
            </a:r>
            <a:r>
              <a:rPr lang="ru-RU" sz="2400" dirty="0" smtClean="0">
                <a:solidFill>
                  <a:srgbClr val="00B050"/>
                </a:solidFill>
              </a:rPr>
              <a:t>Качество – соответствие требованиям</a:t>
            </a:r>
          </a:p>
          <a:p>
            <a:r>
              <a:rPr lang="ru-RU" sz="2400" dirty="0" smtClean="0">
                <a:solidFill>
                  <a:srgbClr val="00B050"/>
                </a:solidFill>
              </a:rPr>
              <a:t>    Качество – соответствие назначению</a:t>
            </a:r>
          </a:p>
          <a:p>
            <a:r>
              <a:rPr lang="ru-RU" sz="3200" dirty="0" smtClean="0"/>
              <a:t> </a:t>
            </a:r>
          </a:p>
          <a:p>
            <a:endParaRPr lang="ru-RU" sz="3200" dirty="0" smtClean="0"/>
          </a:p>
        </p:txBody>
      </p:sp>
      <p:pic>
        <p:nvPicPr>
          <p:cNvPr id="1026" name="Picture 2" descr="http://store-farmer.com/images/stati/5521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457" y="150769"/>
            <a:ext cx="1214320" cy="1243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7373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11122</TotalTime>
  <Words>500</Words>
  <Application>Microsoft Office PowerPoint</Application>
  <PresentationFormat>Экран (4:3)</PresentationFormat>
  <Paragraphs>109</Paragraphs>
  <Slides>15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Оформление по умолчанию</vt:lpstr>
      <vt:lpstr>Информационное моделирование автомобильных дорог (ИМД):  цели и задачи</vt:lpstr>
      <vt:lpstr>Первый нормативный документ</vt:lpstr>
      <vt:lpstr>Презентация PowerPoint</vt:lpstr>
      <vt:lpstr>Презентация PowerPoint</vt:lpstr>
      <vt:lpstr>Презентация PowerPoint</vt:lpstr>
      <vt:lpstr>Информационное моделирование дорог  </vt:lpstr>
      <vt:lpstr>Презентация PowerPoint</vt:lpstr>
      <vt:lpstr>Презентация PowerPoint</vt:lpstr>
      <vt:lpstr>Презентация PowerPoint</vt:lpstr>
      <vt:lpstr>    </vt:lpstr>
      <vt:lpstr>    </vt:lpstr>
      <vt:lpstr>Презентация PowerPoint</vt:lpstr>
      <vt:lpstr>Презентация PowerPoint</vt:lpstr>
      <vt:lpstr>Решения на основе ИМД </vt:lpstr>
      <vt:lpstr>Презентация PowerPoint</vt:lpstr>
    </vt:vector>
  </TitlesOfParts>
  <Company>ИндорСофт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Дмитрий Сарычев</dc:creator>
  <cp:lastModifiedBy>admin</cp:lastModifiedBy>
  <cp:revision>599</cp:revision>
  <dcterms:created xsi:type="dcterms:W3CDTF">2007-11-01T09:55:49Z</dcterms:created>
  <dcterms:modified xsi:type="dcterms:W3CDTF">2016-10-12T21:33:23Z</dcterms:modified>
</cp:coreProperties>
</file>